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475" r:id="rId2"/>
    <p:sldId id="451" r:id="rId3"/>
    <p:sldId id="457" r:id="rId4"/>
    <p:sldId id="449" r:id="rId5"/>
    <p:sldId id="333" r:id="rId6"/>
    <p:sldId id="466" r:id="rId7"/>
    <p:sldId id="334" r:id="rId8"/>
    <p:sldId id="463" r:id="rId9"/>
    <p:sldId id="259" r:id="rId10"/>
    <p:sldId id="464" r:id="rId11"/>
    <p:sldId id="465" r:id="rId12"/>
    <p:sldId id="282" r:id="rId13"/>
    <p:sldId id="287" r:id="rId14"/>
    <p:sldId id="467" r:id="rId15"/>
    <p:sldId id="468" r:id="rId16"/>
    <p:sldId id="473" r:id="rId17"/>
    <p:sldId id="458" r:id="rId18"/>
    <p:sldId id="460" r:id="rId19"/>
    <p:sldId id="461" r:id="rId20"/>
    <p:sldId id="462" r:id="rId21"/>
    <p:sldId id="469" r:id="rId22"/>
    <p:sldId id="275" r:id="rId23"/>
    <p:sldId id="471" r:id="rId24"/>
    <p:sldId id="474" r:id="rId25"/>
    <p:sldId id="262" r:id="rId26"/>
    <p:sldId id="265" r:id="rId27"/>
    <p:sldId id="272" r:id="rId28"/>
    <p:sldId id="268" r:id="rId29"/>
    <p:sldId id="27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BFC6"/>
    <a:srgbClr val="5565C6"/>
    <a:srgbClr val="00FDFF"/>
    <a:srgbClr val="EEF6F9"/>
    <a:srgbClr val="4089AD"/>
    <a:srgbClr val="000000"/>
    <a:srgbClr val="F0F8FC"/>
    <a:srgbClr val="EFF8FC"/>
    <a:srgbClr val="EBF5FA"/>
    <a:srgbClr val="6BB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693"/>
    <p:restoredTop sz="75038"/>
  </p:normalViewPr>
  <p:slideViewPr>
    <p:cSldViewPr snapToGrid="0">
      <p:cViewPr varScale="1">
        <p:scale>
          <a:sx n="44" d="100"/>
          <a:sy n="44" d="100"/>
        </p:scale>
        <p:origin x="200" y="10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F8EF6-2CE3-B04C-A31E-1AF67C028AF4}" type="doc">
      <dgm:prSet loTypeId="urn:microsoft.com/office/officeart/2005/8/layout/hProcess10" loCatId="relationship" qsTypeId="urn:microsoft.com/office/officeart/2005/8/quickstyle/simple1" qsCatId="simple" csTypeId="urn:microsoft.com/office/officeart/2005/8/colors/accent0_3" csCatId="mainScheme" phldr="1"/>
      <dgm:spPr/>
      <dgm:t>
        <a:bodyPr/>
        <a:lstStyle/>
        <a:p>
          <a:endParaRPr lang="en-US"/>
        </a:p>
      </dgm:t>
    </dgm:pt>
    <dgm:pt modelId="{9DA737DB-691F-4547-9423-7269D095A570}">
      <dgm:prSet/>
      <dgm:spPr>
        <a:solidFill>
          <a:srgbClr val="6BB1D1"/>
        </a:solidFill>
        <a:ln w="38100">
          <a:solidFill>
            <a:srgbClr val="4089AD"/>
          </a:solidFill>
        </a:ln>
      </dgm:spPr>
      <dgm:t>
        <a:bodyPr/>
        <a:lstStyle/>
        <a:p>
          <a:r>
            <a:rPr lang="en-CA"/>
            <a:t>Ecological motivation</a:t>
          </a:r>
        </a:p>
      </dgm:t>
    </dgm:pt>
    <dgm:pt modelId="{CBC93FAD-D71A-4B4B-A654-4D2726D4EC1C}" type="parTrans" cxnId="{624ACFD4-9C59-274A-AB70-A2206C6BD0D5}">
      <dgm:prSet/>
      <dgm:spPr/>
      <dgm:t>
        <a:bodyPr/>
        <a:lstStyle/>
        <a:p>
          <a:endParaRPr lang="en-US"/>
        </a:p>
      </dgm:t>
    </dgm:pt>
    <dgm:pt modelId="{F119E89A-6E4B-774F-BEA2-1E1A136B1CCE}" type="sibTrans" cxnId="{624ACFD4-9C59-274A-AB70-A2206C6BD0D5}">
      <dgm:prSet/>
      <dgm:spPr/>
      <dgm:t>
        <a:bodyPr/>
        <a:lstStyle/>
        <a:p>
          <a:endParaRPr lang="en-US"/>
        </a:p>
      </dgm:t>
    </dgm:pt>
    <dgm:pt modelId="{3BCC9FF0-B35C-9145-A6C0-30D5B7251C89}">
      <dgm:prSet/>
      <dgm:spPr>
        <a:solidFill>
          <a:srgbClr val="6BB1D1"/>
        </a:solidFill>
        <a:ln w="38100">
          <a:solidFill>
            <a:srgbClr val="4089AD"/>
          </a:solidFill>
        </a:ln>
      </dgm:spPr>
      <dgm:t>
        <a:bodyPr/>
        <a:lstStyle/>
        <a:p>
          <a:r>
            <a:rPr lang="en-CA" dirty="0"/>
            <a:t>Statistical framework</a:t>
          </a:r>
        </a:p>
      </dgm:t>
    </dgm:pt>
    <dgm:pt modelId="{0CEA8BAD-83D8-CD44-A6F7-C894ED94CA14}" type="parTrans" cxnId="{4C61751D-703A-C14A-BAA5-37AF31C8C8D9}">
      <dgm:prSet/>
      <dgm:spPr/>
      <dgm:t>
        <a:bodyPr/>
        <a:lstStyle/>
        <a:p>
          <a:endParaRPr lang="en-US"/>
        </a:p>
      </dgm:t>
    </dgm:pt>
    <dgm:pt modelId="{15931720-5366-3444-9B85-3534288712B4}" type="sibTrans" cxnId="{4C61751D-703A-C14A-BAA5-37AF31C8C8D9}">
      <dgm:prSet/>
      <dgm:spPr/>
      <dgm:t>
        <a:bodyPr/>
        <a:lstStyle/>
        <a:p>
          <a:endParaRPr lang="en-US"/>
        </a:p>
      </dgm:t>
    </dgm:pt>
    <dgm:pt modelId="{5FF0E9FA-CE43-2E45-9256-CD85007A13D8}">
      <dgm:prSet/>
      <dgm:spPr>
        <a:solidFill>
          <a:srgbClr val="6BB1D1"/>
        </a:solidFill>
        <a:ln w="38100">
          <a:solidFill>
            <a:srgbClr val="4089AD"/>
          </a:solidFill>
        </a:ln>
      </dgm:spPr>
      <dgm:t>
        <a:bodyPr/>
        <a:lstStyle/>
        <a:p>
          <a:r>
            <a:rPr lang="en-CA" dirty="0"/>
            <a:t>Narwhal case study</a:t>
          </a:r>
        </a:p>
      </dgm:t>
    </dgm:pt>
    <dgm:pt modelId="{243374E5-15F7-BE48-A9F7-899FC87852A0}" type="parTrans" cxnId="{DF502AD5-6C79-B549-BEB2-B19E31B58B2A}">
      <dgm:prSet/>
      <dgm:spPr/>
      <dgm:t>
        <a:bodyPr/>
        <a:lstStyle/>
        <a:p>
          <a:endParaRPr lang="en-US"/>
        </a:p>
      </dgm:t>
    </dgm:pt>
    <dgm:pt modelId="{1661D4C8-53F8-244F-929E-A18CD5479702}" type="sibTrans" cxnId="{DF502AD5-6C79-B549-BEB2-B19E31B58B2A}">
      <dgm:prSet/>
      <dgm:spPr/>
      <dgm:t>
        <a:bodyPr/>
        <a:lstStyle/>
        <a:p>
          <a:endParaRPr lang="en-US"/>
        </a:p>
      </dgm:t>
    </dgm:pt>
    <dgm:pt modelId="{69C82AE8-59E2-F140-924D-D683C7F8D6D9}">
      <dgm:prSet/>
      <dgm:spPr>
        <a:solidFill>
          <a:srgbClr val="6BB1D1"/>
        </a:solidFill>
        <a:ln w="38100">
          <a:solidFill>
            <a:srgbClr val="4089AD"/>
          </a:solidFill>
        </a:ln>
      </dgm:spPr>
      <dgm:t>
        <a:bodyPr/>
        <a:lstStyle/>
        <a:p>
          <a:r>
            <a:rPr lang="en-CA" dirty="0"/>
            <a:t>HMMs</a:t>
          </a:r>
        </a:p>
      </dgm:t>
    </dgm:pt>
    <dgm:pt modelId="{F0986937-3D7F-FC48-89EC-1CFAF864D476}" type="sibTrans" cxnId="{6582E8F2-CED5-6F46-B73A-C6FD4D896E65}">
      <dgm:prSet/>
      <dgm:spPr/>
      <dgm:t>
        <a:bodyPr/>
        <a:lstStyle/>
        <a:p>
          <a:endParaRPr lang="en-US"/>
        </a:p>
      </dgm:t>
    </dgm:pt>
    <dgm:pt modelId="{0D34A944-ACF7-0342-B432-FCF0ADF938B3}" type="parTrans" cxnId="{6582E8F2-CED5-6F46-B73A-C6FD4D896E65}">
      <dgm:prSet/>
      <dgm:spPr/>
      <dgm:t>
        <a:bodyPr/>
        <a:lstStyle/>
        <a:p>
          <a:endParaRPr lang="en-US"/>
        </a:p>
      </dgm:t>
    </dgm:pt>
    <dgm:pt modelId="{9AEAB310-6A1E-2C49-99A7-B04727E27A67}">
      <dgm:prSet/>
      <dgm:spPr>
        <a:solidFill>
          <a:srgbClr val="6BB1D1"/>
        </a:solidFill>
        <a:ln w="38100">
          <a:solidFill>
            <a:srgbClr val="4089AD"/>
          </a:solidFill>
        </a:ln>
      </dgm:spPr>
      <dgm:t>
        <a:bodyPr/>
        <a:lstStyle/>
        <a:p>
          <a:r>
            <a:rPr lang="en-CA" dirty="0"/>
            <a:t>CRWs</a:t>
          </a:r>
        </a:p>
      </dgm:t>
    </dgm:pt>
    <dgm:pt modelId="{1AD01D05-DE28-E54D-B4FA-492E4B58BC84}" type="parTrans" cxnId="{5557BF01-1345-8142-896D-D6138C8066AB}">
      <dgm:prSet/>
      <dgm:spPr/>
    </dgm:pt>
    <dgm:pt modelId="{702CDDB2-6788-3C44-9541-FDFBAD211FF9}" type="sibTrans" cxnId="{5557BF01-1345-8142-896D-D6138C8066AB}">
      <dgm:prSet/>
      <dgm:spPr/>
    </dgm:pt>
    <dgm:pt modelId="{4A87930E-988F-3D47-8C99-6FD26DCA456E}" type="pres">
      <dgm:prSet presAssocID="{165F8EF6-2CE3-B04C-A31E-1AF67C028AF4}" presName="Name0" presStyleCnt="0">
        <dgm:presLayoutVars>
          <dgm:dir/>
          <dgm:resizeHandles val="exact"/>
        </dgm:presLayoutVars>
      </dgm:prSet>
      <dgm:spPr/>
    </dgm:pt>
    <dgm:pt modelId="{2EC01AEF-33CB-9447-BF3D-C84DC0387085}" type="pres">
      <dgm:prSet presAssocID="{9DA737DB-691F-4547-9423-7269D095A570}" presName="composite" presStyleCnt="0"/>
      <dgm:spPr/>
    </dgm:pt>
    <dgm:pt modelId="{77159142-D947-FE4D-BBFD-5C3BB3F8A44E}" type="pres">
      <dgm:prSet presAssocID="{9DA737DB-691F-4547-9423-7269D095A570}" presName="imagSh" presStyleLbl="b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31750">
          <a:solidFill>
            <a:schemeClr val="dk2">
              <a:shade val="80000"/>
              <a:hueOff val="0"/>
              <a:satOff val="0"/>
              <a:lumOff val="0"/>
            </a:schemeClr>
          </a:solidFill>
        </a:ln>
        <a:effectLst>
          <a:glow>
            <a:schemeClr val="accent1">
              <a:alpha val="40000"/>
            </a:schemeClr>
          </a:glow>
          <a:softEdge rad="0"/>
        </a:effectLst>
      </dgm:spPr>
    </dgm:pt>
    <dgm:pt modelId="{F77C7C29-326F-DC41-A102-70EA11DEA67D}" type="pres">
      <dgm:prSet presAssocID="{9DA737DB-691F-4547-9423-7269D095A570}" presName="txNode" presStyleLbl="node1" presStyleIdx="0" presStyleCnt="3">
        <dgm:presLayoutVars>
          <dgm:bulletEnabled val="1"/>
        </dgm:presLayoutVars>
      </dgm:prSet>
      <dgm:spPr/>
    </dgm:pt>
    <dgm:pt modelId="{D0415AAC-6473-9843-8A57-6A36DF42F848}" type="pres">
      <dgm:prSet presAssocID="{F119E89A-6E4B-774F-BEA2-1E1A136B1CCE}" presName="sibTrans" presStyleLbl="sibTrans2D1" presStyleIdx="0" presStyleCnt="2"/>
      <dgm:spPr/>
    </dgm:pt>
    <dgm:pt modelId="{2DAB6A7C-5FE3-3C4B-8B43-052AC264B8C4}" type="pres">
      <dgm:prSet presAssocID="{F119E89A-6E4B-774F-BEA2-1E1A136B1CCE}" presName="connTx" presStyleLbl="sibTrans2D1" presStyleIdx="0" presStyleCnt="2"/>
      <dgm:spPr/>
    </dgm:pt>
    <dgm:pt modelId="{61ED6452-D34E-7346-BB3A-8FD5A875EB22}" type="pres">
      <dgm:prSet presAssocID="{3BCC9FF0-B35C-9145-A6C0-30D5B7251C89}" presName="composite" presStyleCnt="0"/>
      <dgm:spPr/>
    </dgm:pt>
    <dgm:pt modelId="{B58656E7-B4BE-0A43-B131-0598C06BBE01}" type="pres">
      <dgm:prSet presAssocID="{3BCC9FF0-B35C-9145-A6C0-30D5B7251C89}"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31750"/>
      </dgm:spPr>
    </dgm:pt>
    <dgm:pt modelId="{2B0E71F8-F20D-B249-A9F9-2786905E3E40}" type="pres">
      <dgm:prSet presAssocID="{3BCC9FF0-B35C-9145-A6C0-30D5B7251C89}" presName="txNode" presStyleLbl="node1" presStyleIdx="1" presStyleCnt="3">
        <dgm:presLayoutVars>
          <dgm:bulletEnabled val="1"/>
        </dgm:presLayoutVars>
      </dgm:prSet>
      <dgm:spPr/>
    </dgm:pt>
    <dgm:pt modelId="{A2127140-795A-EC48-B48B-EE752D832C22}" type="pres">
      <dgm:prSet presAssocID="{15931720-5366-3444-9B85-3534288712B4}" presName="sibTrans" presStyleLbl="sibTrans2D1" presStyleIdx="1" presStyleCnt="2"/>
      <dgm:spPr/>
    </dgm:pt>
    <dgm:pt modelId="{502B66C8-514E-C949-AA08-1760D30B5015}" type="pres">
      <dgm:prSet presAssocID="{15931720-5366-3444-9B85-3534288712B4}" presName="connTx" presStyleLbl="sibTrans2D1" presStyleIdx="1" presStyleCnt="2"/>
      <dgm:spPr/>
    </dgm:pt>
    <dgm:pt modelId="{29E0FE9A-8616-2D43-ADF2-49D4BA6D6C47}" type="pres">
      <dgm:prSet presAssocID="{5FF0E9FA-CE43-2E45-9256-CD85007A13D8}" presName="composite" presStyleCnt="0"/>
      <dgm:spPr/>
    </dgm:pt>
    <dgm:pt modelId="{E48BDA26-53E9-B149-AF9A-2B23230AFAB3}" type="pres">
      <dgm:prSet presAssocID="{5FF0E9FA-CE43-2E45-9256-CD85007A13D8}"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31750"/>
      </dgm:spPr>
    </dgm:pt>
    <dgm:pt modelId="{F5D0632F-2A29-DF4A-8FB1-B1D69280E502}" type="pres">
      <dgm:prSet presAssocID="{5FF0E9FA-CE43-2E45-9256-CD85007A13D8}" presName="txNode" presStyleLbl="node1" presStyleIdx="2" presStyleCnt="3">
        <dgm:presLayoutVars>
          <dgm:bulletEnabled val="1"/>
        </dgm:presLayoutVars>
      </dgm:prSet>
      <dgm:spPr/>
    </dgm:pt>
  </dgm:ptLst>
  <dgm:cxnLst>
    <dgm:cxn modelId="{5557BF01-1345-8142-896D-D6138C8066AB}" srcId="{3BCC9FF0-B35C-9145-A6C0-30D5B7251C89}" destId="{9AEAB310-6A1E-2C49-99A7-B04727E27A67}" srcOrd="0" destOrd="0" parTransId="{1AD01D05-DE28-E54D-B4FA-492E4B58BC84}" sibTransId="{702CDDB2-6788-3C44-9541-FDFBAD211FF9}"/>
    <dgm:cxn modelId="{4C61751D-703A-C14A-BAA5-37AF31C8C8D9}" srcId="{165F8EF6-2CE3-B04C-A31E-1AF67C028AF4}" destId="{3BCC9FF0-B35C-9145-A6C0-30D5B7251C89}" srcOrd="1" destOrd="0" parTransId="{0CEA8BAD-83D8-CD44-A6F7-C894ED94CA14}" sibTransId="{15931720-5366-3444-9B85-3534288712B4}"/>
    <dgm:cxn modelId="{7667C523-341F-5B4D-BD03-9DEF1458B0B3}" type="presOf" srcId="{F119E89A-6E4B-774F-BEA2-1E1A136B1CCE}" destId="{D0415AAC-6473-9843-8A57-6A36DF42F848}" srcOrd="0" destOrd="0" presId="urn:microsoft.com/office/officeart/2005/8/layout/hProcess10"/>
    <dgm:cxn modelId="{90B0BF7E-B99E-DB4A-9F52-A011330B5EDD}" type="presOf" srcId="{165F8EF6-2CE3-B04C-A31E-1AF67C028AF4}" destId="{4A87930E-988F-3D47-8C99-6FD26DCA456E}" srcOrd="0" destOrd="0" presId="urn:microsoft.com/office/officeart/2005/8/layout/hProcess10"/>
    <dgm:cxn modelId="{B26C608C-423C-6645-A696-7A10AEF5E719}" type="presOf" srcId="{F119E89A-6E4B-774F-BEA2-1E1A136B1CCE}" destId="{2DAB6A7C-5FE3-3C4B-8B43-052AC264B8C4}" srcOrd="1" destOrd="0" presId="urn:microsoft.com/office/officeart/2005/8/layout/hProcess10"/>
    <dgm:cxn modelId="{F145C693-D518-574F-A785-3D7E906226F9}" type="presOf" srcId="{5FF0E9FA-CE43-2E45-9256-CD85007A13D8}" destId="{F5D0632F-2A29-DF4A-8FB1-B1D69280E502}" srcOrd="0" destOrd="0" presId="urn:microsoft.com/office/officeart/2005/8/layout/hProcess10"/>
    <dgm:cxn modelId="{C46507A2-428C-5D4B-9F5E-B75F45ABC2FC}" type="presOf" srcId="{15931720-5366-3444-9B85-3534288712B4}" destId="{502B66C8-514E-C949-AA08-1760D30B5015}" srcOrd="1" destOrd="0" presId="urn:microsoft.com/office/officeart/2005/8/layout/hProcess10"/>
    <dgm:cxn modelId="{7E9395AC-1ABF-DD4D-8CF1-79F0F6C489C5}" type="presOf" srcId="{9AEAB310-6A1E-2C49-99A7-B04727E27A67}" destId="{2B0E71F8-F20D-B249-A9F9-2786905E3E40}" srcOrd="0" destOrd="1" presId="urn:microsoft.com/office/officeart/2005/8/layout/hProcess10"/>
    <dgm:cxn modelId="{E3B0DEAC-C6D4-6C40-B1C7-2CB15793FC13}" type="presOf" srcId="{3BCC9FF0-B35C-9145-A6C0-30D5B7251C89}" destId="{2B0E71F8-F20D-B249-A9F9-2786905E3E40}" srcOrd="0" destOrd="0" presId="urn:microsoft.com/office/officeart/2005/8/layout/hProcess10"/>
    <dgm:cxn modelId="{ED9D41CE-FF93-094A-9ABA-1957C520299C}" type="presOf" srcId="{69C82AE8-59E2-F140-924D-D683C7F8D6D9}" destId="{2B0E71F8-F20D-B249-A9F9-2786905E3E40}" srcOrd="0" destOrd="2" presId="urn:microsoft.com/office/officeart/2005/8/layout/hProcess10"/>
    <dgm:cxn modelId="{624ACFD4-9C59-274A-AB70-A2206C6BD0D5}" srcId="{165F8EF6-2CE3-B04C-A31E-1AF67C028AF4}" destId="{9DA737DB-691F-4547-9423-7269D095A570}" srcOrd="0" destOrd="0" parTransId="{CBC93FAD-D71A-4B4B-A654-4D2726D4EC1C}" sibTransId="{F119E89A-6E4B-774F-BEA2-1E1A136B1CCE}"/>
    <dgm:cxn modelId="{DF502AD5-6C79-B549-BEB2-B19E31B58B2A}" srcId="{165F8EF6-2CE3-B04C-A31E-1AF67C028AF4}" destId="{5FF0E9FA-CE43-2E45-9256-CD85007A13D8}" srcOrd="2" destOrd="0" parTransId="{243374E5-15F7-BE48-A9F7-899FC87852A0}" sibTransId="{1661D4C8-53F8-244F-929E-A18CD5479702}"/>
    <dgm:cxn modelId="{22E9ADDF-94CD-0C48-90BA-610D193D9C8C}" type="presOf" srcId="{9DA737DB-691F-4547-9423-7269D095A570}" destId="{F77C7C29-326F-DC41-A102-70EA11DEA67D}" srcOrd="0" destOrd="0" presId="urn:microsoft.com/office/officeart/2005/8/layout/hProcess10"/>
    <dgm:cxn modelId="{6582E8F2-CED5-6F46-B73A-C6FD4D896E65}" srcId="{3BCC9FF0-B35C-9145-A6C0-30D5B7251C89}" destId="{69C82AE8-59E2-F140-924D-D683C7F8D6D9}" srcOrd="1" destOrd="0" parTransId="{0D34A944-ACF7-0342-B432-FCF0ADF938B3}" sibTransId="{F0986937-3D7F-FC48-89EC-1CFAF864D476}"/>
    <dgm:cxn modelId="{736F21FD-4992-444E-BB9C-BE3567E07033}" type="presOf" srcId="{15931720-5366-3444-9B85-3534288712B4}" destId="{A2127140-795A-EC48-B48B-EE752D832C22}" srcOrd="0" destOrd="0" presId="urn:microsoft.com/office/officeart/2005/8/layout/hProcess10"/>
    <dgm:cxn modelId="{C97504E5-DDFB-574C-881D-3104316866DA}" type="presParOf" srcId="{4A87930E-988F-3D47-8C99-6FD26DCA456E}" destId="{2EC01AEF-33CB-9447-BF3D-C84DC0387085}" srcOrd="0" destOrd="0" presId="urn:microsoft.com/office/officeart/2005/8/layout/hProcess10"/>
    <dgm:cxn modelId="{3DB57F58-81BE-CF40-A3E2-AD998C4175DD}" type="presParOf" srcId="{2EC01AEF-33CB-9447-BF3D-C84DC0387085}" destId="{77159142-D947-FE4D-BBFD-5C3BB3F8A44E}" srcOrd="0" destOrd="0" presId="urn:microsoft.com/office/officeart/2005/8/layout/hProcess10"/>
    <dgm:cxn modelId="{201C7F68-CA5C-7845-A865-9185E441EBEC}" type="presParOf" srcId="{2EC01AEF-33CB-9447-BF3D-C84DC0387085}" destId="{F77C7C29-326F-DC41-A102-70EA11DEA67D}" srcOrd="1" destOrd="0" presId="urn:microsoft.com/office/officeart/2005/8/layout/hProcess10"/>
    <dgm:cxn modelId="{9AD70EAB-900F-4646-AB41-95C2A23C6555}" type="presParOf" srcId="{4A87930E-988F-3D47-8C99-6FD26DCA456E}" destId="{D0415AAC-6473-9843-8A57-6A36DF42F848}" srcOrd="1" destOrd="0" presId="urn:microsoft.com/office/officeart/2005/8/layout/hProcess10"/>
    <dgm:cxn modelId="{90802131-64CC-4F4B-9810-4663CAE368FD}" type="presParOf" srcId="{D0415AAC-6473-9843-8A57-6A36DF42F848}" destId="{2DAB6A7C-5FE3-3C4B-8B43-052AC264B8C4}" srcOrd="0" destOrd="0" presId="urn:microsoft.com/office/officeart/2005/8/layout/hProcess10"/>
    <dgm:cxn modelId="{C01594F7-E362-8A48-963D-108494AB6F27}" type="presParOf" srcId="{4A87930E-988F-3D47-8C99-6FD26DCA456E}" destId="{61ED6452-D34E-7346-BB3A-8FD5A875EB22}" srcOrd="2" destOrd="0" presId="urn:microsoft.com/office/officeart/2005/8/layout/hProcess10"/>
    <dgm:cxn modelId="{4C5FCBF8-3A0F-F143-8D4A-E164B48360B9}" type="presParOf" srcId="{61ED6452-D34E-7346-BB3A-8FD5A875EB22}" destId="{B58656E7-B4BE-0A43-B131-0598C06BBE01}" srcOrd="0" destOrd="0" presId="urn:microsoft.com/office/officeart/2005/8/layout/hProcess10"/>
    <dgm:cxn modelId="{B851C840-D130-7742-A38A-186A0A6E2E19}" type="presParOf" srcId="{61ED6452-D34E-7346-BB3A-8FD5A875EB22}" destId="{2B0E71F8-F20D-B249-A9F9-2786905E3E40}" srcOrd="1" destOrd="0" presId="urn:microsoft.com/office/officeart/2005/8/layout/hProcess10"/>
    <dgm:cxn modelId="{4684EB6A-22FC-E744-94B0-2909074C0883}" type="presParOf" srcId="{4A87930E-988F-3D47-8C99-6FD26DCA456E}" destId="{A2127140-795A-EC48-B48B-EE752D832C22}" srcOrd="3" destOrd="0" presId="urn:microsoft.com/office/officeart/2005/8/layout/hProcess10"/>
    <dgm:cxn modelId="{7DECBAF8-C2DB-9344-87C6-4822333DA6AE}" type="presParOf" srcId="{A2127140-795A-EC48-B48B-EE752D832C22}" destId="{502B66C8-514E-C949-AA08-1760D30B5015}" srcOrd="0" destOrd="0" presId="urn:microsoft.com/office/officeart/2005/8/layout/hProcess10"/>
    <dgm:cxn modelId="{F6181187-4A3F-9C48-BBC6-58202C879C05}" type="presParOf" srcId="{4A87930E-988F-3D47-8C99-6FD26DCA456E}" destId="{29E0FE9A-8616-2D43-ADF2-49D4BA6D6C47}" srcOrd="4" destOrd="0" presId="urn:microsoft.com/office/officeart/2005/8/layout/hProcess10"/>
    <dgm:cxn modelId="{8FE8CC37-D627-C14F-B96C-D850F95C2F5C}" type="presParOf" srcId="{29E0FE9A-8616-2D43-ADF2-49D4BA6D6C47}" destId="{E48BDA26-53E9-B149-AF9A-2B23230AFAB3}" srcOrd="0" destOrd="0" presId="urn:microsoft.com/office/officeart/2005/8/layout/hProcess10"/>
    <dgm:cxn modelId="{EB20088E-E5B4-D248-8720-A848893EE3DA}" type="presParOf" srcId="{29E0FE9A-8616-2D43-ADF2-49D4BA6D6C47}" destId="{F5D0632F-2A29-DF4A-8FB1-B1D69280E502}"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59142-D947-FE4D-BBFD-5C3BB3F8A44E}">
      <dsp:nvSpPr>
        <dsp:cNvPr id="0" name=""/>
        <dsp:cNvSpPr/>
      </dsp:nvSpPr>
      <dsp:spPr>
        <a:xfrm>
          <a:off x="5230" y="204486"/>
          <a:ext cx="2463977" cy="2463977"/>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31750" cap="flat" cmpd="sng" algn="ctr">
          <a:solidFill>
            <a:schemeClr val="dk2">
              <a:shade val="80000"/>
              <a:hueOff val="0"/>
              <a:satOff val="0"/>
              <a:lumOff val="0"/>
            </a:schemeClr>
          </a:solidFill>
          <a:prstDash val="solid"/>
          <a:miter lim="800000"/>
        </a:ln>
        <a:effectLst>
          <a:glow>
            <a:schemeClr val="accent1">
              <a:alpha val="40000"/>
            </a:schemeClr>
          </a:glow>
          <a:softEdge rad="0"/>
        </a:effectLst>
      </dsp:spPr>
      <dsp:style>
        <a:lnRef idx="2">
          <a:scrgbClr r="0" g="0" b="0"/>
        </a:lnRef>
        <a:fillRef idx="1">
          <a:scrgbClr r="0" g="0" b="0"/>
        </a:fillRef>
        <a:effectRef idx="0">
          <a:scrgbClr r="0" g="0" b="0"/>
        </a:effectRef>
        <a:fontRef idx="minor"/>
      </dsp:style>
    </dsp:sp>
    <dsp:sp modelId="{F77C7C29-326F-DC41-A102-70EA11DEA67D}">
      <dsp:nvSpPr>
        <dsp:cNvPr id="0" name=""/>
        <dsp:cNvSpPr/>
      </dsp:nvSpPr>
      <dsp:spPr>
        <a:xfrm>
          <a:off x="406342" y="1682873"/>
          <a:ext cx="2463977" cy="2463977"/>
        </a:xfrm>
        <a:prstGeom prst="roundRect">
          <a:avLst>
            <a:gd name="adj" fmla="val 10000"/>
          </a:avLst>
        </a:prstGeom>
        <a:solidFill>
          <a:srgbClr val="6BB1D1"/>
        </a:solidFill>
        <a:ln w="38100" cap="flat" cmpd="sng" algn="ctr">
          <a:solidFill>
            <a:srgbClr val="4089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CA" sz="3500" kern="1200"/>
            <a:t>Ecological motivation</a:t>
          </a:r>
        </a:p>
      </dsp:txBody>
      <dsp:txXfrm>
        <a:off x="478509" y="1755040"/>
        <a:ext cx="2319643" cy="2319643"/>
      </dsp:txXfrm>
    </dsp:sp>
    <dsp:sp modelId="{D0415AAC-6473-9843-8A57-6A36DF42F848}">
      <dsp:nvSpPr>
        <dsp:cNvPr id="0" name=""/>
        <dsp:cNvSpPr/>
      </dsp:nvSpPr>
      <dsp:spPr>
        <a:xfrm>
          <a:off x="2943824" y="1140446"/>
          <a:ext cx="474616" cy="59205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943824" y="1258858"/>
        <a:ext cx="332231" cy="355235"/>
      </dsp:txXfrm>
    </dsp:sp>
    <dsp:sp modelId="{B58656E7-B4BE-0A43-B131-0598C06BBE01}">
      <dsp:nvSpPr>
        <dsp:cNvPr id="0" name=""/>
        <dsp:cNvSpPr/>
      </dsp:nvSpPr>
      <dsp:spPr>
        <a:xfrm>
          <a:off x="3825254" y="204486"/>
          <a:ext cx="2463977" cy="246397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317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sp>
    <dsp:sp modelId="{2B0E71F8-F20D-B249-A9F9-2786905E3E40}">
      <dsp:nvSpPr>
        <dsp:cNvPr id="0" name=""/>
        <dsp:cNvSpPr/>
      </dsp:nvSpPr>
      <dsp:spPr>
        <a:xfrm>
          <a:off x="4226367" y="1682873"/>
          <a:ext cx="2463977" cy="2463977"/>
        </a:xfrm>
        <a:prstGeom prst="roundRect">
          <a:avLst>
            <a:gd name="adj" fmla="val 10000"/>
          </a:avLst>
        </a:prstGeom>
        <a:solidFill>
          <a:srgbClr val="6BB1D1"/>
        </a:solidFill>
        <a:ln w="38100" cap="flat" cmpd="sng" algn="ctr">
          <a:solidFill>
            <a:srgbClr val="4089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dirty="0"/>
            <a:t>Statistical framework</a:t>
          </a:r>
        </a:p>
        <a:p>
          <a:pPr marL="228600" lvl="1" indent="-228600" algn="l" defTabSz="1200150">
            <a:lnSpc>
              <a:spcPct val="90000"/>
            </a:lnSpc>
            <a:spcBef>
              <a:spcPct val="0"/>
            </a:spcBef>
            <a:spcAft>
              <a:spcPct val="15000"/>
            </a:spcAft>
            <a:buChar char="•"/>
          </a:pPr>
          <a:r>
            <a:rPr lang="en-CA" sz="2700" kern="1200" dirty="0"/>
            <a:t>CRWs</a:t>
          </a:r>
        </a:p>
        <a:p>
          <a:pPr marL="228600" lvl="1" indent="-228600" algn="l" defTabSz="1200150">
            <a:lnSpc>
              <a:spcPct val="90000"/>
            </a:lnSpc>
            <a:spcBef>
              <a:spcPct val="0"/>
            </a:spcBef>
            <a:spcAft>
              <a:spcPct val="15000"/>
            </a:spcAft>
            <a:buChar char="•"/>
          </a:pPr>
          <a:r>
            <a:rPr lang="en-CA" sz="2700" kern="1200" dirty="0"/>
            <a:t>HMMs</a:t>
          </a:r>
        </a:p>
      </dsp:txBody>
      <dsp:txXfrm>
        <a:off x="4298534" y="1755040"/>
        <a:ext cx="2319643" cy="2319643"/>
      </dsp:txXfrm>
    </dsp:sp>
    <dsp:sp modelId="{A2127140-795A-EC48-B48B-EE752D832C22}">
      <dsp:nvSpPr>
        <dsp:cNvPr id="0" name=""/>
        <dsp:cNvSpPr/>
      </dsp:nvSpPr>
      <dsp:spPr>
        <a:xfrm>
          <a:off x="6763849" y="1140446"/>
          <a:ext cx="474616" cy="59205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763849" y="1258858"/>
        <a:ext cx="332231" cy="355235"/>
      </dsp:txXfrm>
    </dsp:sp>
    <dsp:sp modelId="{E48BDA26-53E9-B149-AF9A-2B23230AFAB3}">
      <dsp:nvSpPr>
        <dsp:cNvPr id="0" name=""/>
        <dsp:cNvSpPr/>
      </dsp:nvSpPr>
      <dsp:spPr>
        <a:xfrm>
          <a:off x="7645279" y="204486"/>
          <a:ext cx="2463977" cy="246397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317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sp>
    <dsp:sp modelId="{F5D0632F-2A29-DF4A-8FB1-B1D69280E502}">
      <dsp:nvSpPr>
        <dsp:cNvPr id="0" name=""/>
        <dsp:cNvSpPr/>
      </dsp:nvSpPr>
      <dsp:spPr>
        <a:xfrm>
          <a:off x="8046392" y="1682873"/>
          <a:ext cx="2463977" cy="2463977"/>
        </a:xfrm>
        <a:prstGeom prst="roundRect">
          <a:avLst>
            <a:gd name="adj" fmla="val 10000"/>
          </a:avLst>
        </a:prstGeom>
        <a:solidFill>
          <a:srgbClr val="6BB1D1"/>
        </a:solidFill>
        <a:ln w="38100" cap="flat" cmpd="sng" algn="ctr">
          <a:solidFill>
            <a:srgbClr val="4089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CA" sz="3500" kern="1200" dirty="0"/>
            <a:t>Narwhal case study</a:t>
          </a:r>
        </a:p>
      </dsp:txBody>
      <dsp:txXfrm>
        <a:off x="8118559" y="1755040"/>
        <a:ext cx="2319643" cy="231964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5C6BC-F0EB-1646-911F-1ED93DE8D5E3}" type="datetimeFigureOut">
              <a:rPr lang="en-US" smtClean="0"/>
              <a:t>7/8/24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32D5D-29A4-CC40-AEC9-36EC1DB60A57}" type="slidenum">
              <a:rPr lang="en-US" smtClean="0"/>
              <a:t>‹#›</a:t>
            </a:fld>
            <a:endParaRPr lang="en-US"/>
          </a:p>
        </p:txBody>
      </p:sp>
    </p:spTree>
    <p:extLst>
      <p:ext uri="{BB962C8B-B14F-4D97-AF65-F5344CB8AC3E}">
        <p14:creationId xmlns:p14="http://schemas.microsoft.com/office/powerpoint/2010/main" val="131204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32D5D-29A4-CC40-AEC9-36EC1DB60A57}" type="slidenum">
              <a:rPr lang="en-US" smtClean="0"/>
              <a:t>1</a:t>
            </a:fld>
            <a:endParaRPr lang="en-US"/>
          </a:p>
        </p:txBody>
      </p:sp>
    </p:spTree>
    <p:extLst>
      <p:ext uri="{BB962C8B-B14F-4D97-AF65-F5344CB8AC3E}">
        <p14:creationId xmlns:p14="http://schemas.microsoft.com/office/powerpoint/2010/main" val="3932785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address these challenges by combining two different statistical tools.</a:t>
            </a:r>
          </a:p>
          <a:p>
            <a:endParaRPr lang="en-CA" dirty="0"/>
          </a:p>
          <a:p>
            <a:r>
              <a:rPr lang="en-CA" dirty="0"/>
              <a:t>F</a:t>
            </a:r>
            <a:r>
              <a:rPr lang="en-US" dirty="0"/>
              <a:t>or the observation process, we have finite mixture models. </a:t>
            </a:r>
          </a:p>
          <a:p>
            <a:r>
              <a:rPr lang="en-US" sz="1200" b="0" i="0" u="none" strike="noStrike" kern="1200" dirty="0">
                <a:solidFill>
                  <a:schemeClr val="tx1"/>
                </a:solidFill>
                <a:effectLst/>
                <a:latin typeface="+mn-lt"/>
                <a:ea typeface="+mn-ea"/>
                <a:cs typeface="+mn-cs"/>
              </a:rPr>
              <a:t>in the graph on the right, the red line represents the overall observation data, and this data is emergent from several hidden processes represented by the blue curves.</a:t>
            </a:r>
          </a:p>
          <a:p>
            <a:endParaRPr lang="en-CA"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model the autocorrelation, HMMs describe the probability of the latent states using Markov chains, which say that the probability of being in a state at some time depends on what state you were in in the previous time. </a:t>
            </a:r>
          </a:p>
          <a:p>
            <a:r>
              <a:rPr lang="en-US" sz="1200" b="0" i="0" u="none" strike="noStrike" kern="1200" dirty="0">
                <a:solidFill>
                  <a:schemeClr val="tx1"/>
                </a:solidFill>
                <a:effectLst/>
                <a:latin typeface="+mn-lt"/>
                <a:ea typeface="+mn-ea"/>
                <a:cs typeface="+mn-cs"/>
              </a:rPr>
              <a:t>In the Markov chain, there is a probability of staying within the same state, and a probability of transitioning to the another states.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Next, we’ll go into both of these components in more detail then discuss how they are combined into the Hidden Markov model.</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11</a:t>
            </a:fld>
            <a:endParaRPr lang="en-CA"/>
          </a:p>
        </p:txBody>
      </p:sp>
    </p:spTree>
    <p:extLst>
      <p:ext uri="{BB962C8B-B14F-4D97-AF65-F5344CB8AC3E}">
        <p14:creationId xmlns:p14="http://schemas.microsoft.com/office/powerpoint/2010/main" val="3340264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define the key parameters of an HMM: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before, the number of states is defined by the practitioner and is denoted by the letter 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state probability at time t given the state at time t-1 is represented as follows.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emission probability is defined as the probability of observation x at time t given the latent state at time t.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state dependent distribution represents the state-specific probability of observation x. </a:t>
            </a:r>
          </a:p>
          <a:p>
            <a:pPr marL="171450" indent="-171450">
              <a:buFontTx/>
              <a:buChar char="-"/>
            </a:pPr>
            <a:r>
              <a:rPr lang="en-US" sz="1200" b="0" i="0" u="none" strike="noStrike" kern="1200" dirty="0">
                <a:solidFill>
                  <a:schemeClr val="tx1"/>
                </a:solidFill>
                <a:effectLst/>
                <a:latin typeface="+mn-lt"/>
                <a:ea typeface="+mn-ea"/>
                <a:cs typeface="+mn-cs"/>
              </a:rPr>
              <a:t>Specifically, the probability of that at time t we observed the value x, assuming we were in state I is represented by probability p for state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for observation x</a:t>
            </a:r>
          </a:p>
          <a:p>
            <a:pPr marL="171450" indent="-171450">
              <a:buFontTx/>
              <a:buChar char="-"/>
            </a:pPr>
            <a:r>
              <a:rPr lang="en-US" sz="1200" b="0" i="0" u="none" strike="noStrike" kern="1200" dirty="0">
                <a:solidFill>
                  <a:schemeClr val="tx1"/>
                </a:solidFill>
                <a:effectLst/>
                <a:latin typeface="+mn-lt"/>
                <a:ea typeface="+mn-ea"/>
                <a:cs typeface="+mn-cs"/>
              </a:rPr>
              <a:t>Next, we can define capital P of x as a diagonal matrix for the probability of observation x for each state from 1 to m.</a:t>
            </a:r>
          </a:p>
          <a:p>
            <a:pPr marL="171450" indent="-171450">
              <a:buFontTx/>
              <a:buChar char="-"/>
            </a:pPr>
            <a:r>
              <a:rPr lang="en-US" sz="1200" b="0" i="0" u="none" strike="noStrike" kern="1200" dirty="0">
                <a:solidFill>
                  <a:schemeClr val="tx1"/>
                </a:solidFill>
                <a:effectLst/>
                <a:latin typeface="+mn-lt"/>
                <a:ea typeface="+mn-ea"/>
                <a:cs typeface="+mn-cs"/>
              </a:rPr>
              <a:t>   This diagonal matrix represents all the ways we may observe x</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If you recall, we previously defined </a:t>
            </a:r>
            <a:r>
              <a:rPr lang="en-US" sz="1200" b="0" i="0" u="none" strike="noStrike" kern="1200" dirty="0" err="1">
                <a:solidFill>
                  <a:schemeClr val="tx1"/>
                </a:solidFill>
                <a:effectLst/>
                <a:latin typeface="+mn-lt"/>
                <a:ea typeface="+mn-ea"/>
                <a:cs typeface="+mn-cs"/>
              </a:rPr>
              <a:t>u</a:t>
            </a:r>
            <a:r>
              <a:rPr lang="en-US" sz="1200" b="0" i="0" u="none" strike="noStrike" kern="1200" baseline="-25000" dirty="0" err="1">
                <a:solidFill>
                  <a:schemeClr val="tx1"/>
                </a:solidFill>
                <a:effectLst/>
                <a:latin typeface="+mn-lt"/>
                <a:ea typeface="+mn-ea"/>
                <a:cs typeface="+mn-cs"/>
              </a:rPr>
              <a:t>t</a:t>
            </a:r>
            <a:r>
              <a:rPr lang="en-US" sz="1200" b="0" i="0" u="none" strike="noStrike" kern="1200" baseline="-25000" dirty="0">
                <a:solidFill>
                  <a:schemeClr val="tx1"/>
                </a:solidFill>
                <a:effectLst/>
                <a:latin typeface="+mn-lt"/>
                <a:ea typeface="+mn-ea"/>
                <a:cs typeface="+mn-cs"/>
              </a:rPr>
              <a:t> </a:t>
            </a:r>
            <a:r>
              <a:rPr lang="en-US" sz="1200" b="0" i="0" u="none" strike="noStrike" kern="1200" baseline="0" dirty="0">
                <a:solidFill>
                  <a:schemeClr val="tx1"/>
                </a:solidFill>
                <a:effectLst/>
                <a:latin typeface="+mn-lt"/>
                <a:ea typeface="+mn-ea"/>
                <a:cs typeface="+mn-cs"/>
              </a:rPr>
              <a:t>as the vector of probabilities of being in each of the possible states </a:t>
            </a:r>
            <a:r>
              <a:rPr lang="en-US" sz="1200" b="0" i="0" u="none" strike="noStrike" kern="1200" dirty="0">
                <a:solidFill>
                  <a:schemeClr val="tx1"/>
                </a:solidFill>
                <a:effectLst/>
                <a:latin typeface="+mn-lt"/>
                <a:ea typeface="+mn-ea"/>
                <a:cs typeface="+mn-cs"/>
              </a:rPr>
              <a:t>from 1 to m. </a:t>
            </a:r>
          </a:p>
          <a:p>
            <a:pPr marL="171450" indent="-171450">
              <a:buFontTx/>
              <a:buChar char="-"/>
            </a:pPr>
            <a:r>
              <a:rPr lang="en-US" sz="1200" b="0" i="0" u="none" strike="noStrike" kern="1200" dirty="0">
                <a:solidFill>
                  <a:schemeClr val="tx1"/>
                </a:solidFill>
                <a:effectLst/>
                <a:latin typeface="+mn-lt"/>
                <a:ea typeface="+mn-ea"/>
                <a:cs typeface="+mn-cs"/>
              </a:rPr>
              <a:t>And multiplying </a:t>
            </a:r>
            <a:r>
              <a:rPr lang="en-US" sz="1200" b="0" i="0" u="none" strike="noStrike" kern="1200" baseline="0" dirty="0" err="1">
                <a:solidFill>
                  <a:schemeClr val="tx1"/>
                </a:solidFill>
                <a:effectLst/>
                <a:latin typeface="+mn-lt"/>
                <a:ea typeface="+mn-ea"/>
                <a:cs typeface="+mn-cs"/>
              </a:rPr>
              <a:t>u</a:t>
            </a:r>
            <a:r>
              <a:rPr lang="en-US" sz="1200" b="0" i="0" u="none" strike="noStrike" kern="1200" baseline="-25000" dirty="0" err="1">
                <a:solidFill>
                  <a:schemeClr val="tx1"/>
                </a:solidFill>
                <a:effectLst/>
                <a:latin typeface="+mn-lt"/>
                <a:ea typeface="+mn-ea"/>
                <a:cs typeface="+mn-cs"/>
              </a:rPr>
              <a:t>t</a:t>
            </a:r>
            <a:r>
              <a:rPr lang="en-US" sz="1200" b="0" i="0" u="none" strike="noStrike" kern="1200" baseline="0" dirty="0">
                <a:solidFill>
                  <a:schemeClr val="tx1"/>
                </a:solidFill>
                <a:effectLst/>
                <a:latin typeface="+mn-lt"/>
                <a:ea typeface="+mn-ea"/>
                <a:cs typeface="+mn-cs"/>
              </a:rPr>
              <a:t> by P(x) and a column vector of 1s, gives us the </a:t>
            </a:r>
            <a:r>
              <a:rPr lang="en-US" sz="1200" b="0" i="0" u="none" strike="noStrike" kern="1200" dirty="0">
                <a:solidFill>
                  <a:schemeClr val="tx1"/>
                </a:solidFill>
                <a:effectLst/>
                <a:latin typeface="+mn-lt"/>
                <a:ea typeface="+mn-ea"/>
                <a:cs typeface="+mn-cs"/>
              </a:rPr>
              <a:t>overall probability of observing x at time t given all the possible states we may be in given their respective probabilities. X at time 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multiply by a column vector of 1s in effect so sum the state-dependent probabilities to obtain one value of observation x</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12</a:t>
            </a:fld>
            <a:endParaRPr lang="en-CA"/>
          </a:p>
        </p:txBody>
      </p:sp>
    </p:spTree>
    <p:extLst>
      <p:ext uri="{BB962C8B-B14F-4D97-AF65-F5344CB8AC3E}">
        <p14:creationId xmlns:p14="http://schemas.microsoft.com/office/powerpoint/2010/main" val="302197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 we can put everything together to obtain the HMM likelihood.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Our first instinct might be to simply take the probabilities of each observation x from t = 0 to the final observation T,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H</a:t>
            </a:r>
            <a:r>
              <a:rPr lang="en-US" sz="1200" b="0" i="0" u="none" strike="noStrike" kern="1200" dirty="0" err="1">
                <a:solidFill>
                  <a:schemeClr val="tx1"/>
                </a:solidFill>
                <a:effectLst/>
                <a:latin typeface="+mn-lt"/>
                <a:ea typeface="+mn-ea"/>
                <a:cs typeface="+mn-cs"/>
              </a:rPr>
              <a:t>owever</a:t>
            </a:r>
            <a:r>
              <a:rPr lang="en-US" sz="1200" b="0" i="0" u="none" strike="noStrike" kern="1200" dirty="0">
                <a:solidFill>
                  <a:schemeClr val="tx1"/>
                </a:solidFill>
                <a:effectLst/>
                <a:latin typeface="+mn-lt"/>
                <a:ea typeface="+mn-ea"/>
                <a:cs typeface="+mn-cs"/>
              </a:rPr>
              <a:t>, this cannot work, because it doesn’t account for the autocorrelation in the latent state. That is the probability of making an observation x at time t is dependent on the observation at t-1 through the autocorrelated hidden state.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actual likelihood of the Hidden Marko model. We begin with the state distribution at time t=1. this is equivalent to U</a:t>
            </a:r>
            <a:r>
              <a:rPr lang="en-US" sz="1200" b="0" i="0" u="none" strike="noStrike" kern="1200" baseline="-25000" dirty="0">
                <a:solidFill>
                  <a:schemeClr val="tx1"/>
                </a:solidFill>
                <a:effectLst/>
                <a:latin typeface="+mn-lt"/>
                <a:ea typeface="+mn-ea"/>
                <a:cs typeface="+mn-cs"/>
              </a:rPr>
              <a:t>t=1</a:t>
            </a:r>
            <a:r>
              <a:rPr lang="en-US" sz="1200" b="0" i="0" u="none" strike="noStrike" kern="1200" baseline="0" dirty="0">
                <a:solidFill>
                  <a:schemeClr val="tx1"/>
                </a:solidFill>
                <a:effectLst/>
                <a:latin typeface="+mn-lt"/>
                <a:ea typeface="+mn-ea"/>
                <a:cs typeface="+mn-cs"/>
              </a:rPr>
              <a:t>, which we defined earlier as the vector of state probabilities, next, we multiply this by the emission probability matrix given the first observation to calculate the cumulative probability of the first observation, then we multiply by transition probability matrix gamma, to calculate the state probability in the following step. </a:t>
            </a:r>
          </a:p>
          <a:p>
            <a:r>
              <a:rPr lang="en-US" sz="1200" b="0" i="0" u="none" strike="noStrike" kern="1200" baseline="0" dirty="0">
                <a:solidFill>
                  <a:schemeClr val="tx1"/>
                </a:solidFill>
                <a:effectLst/>
                <a:latin typeface="+mn-lt"/>
                <a:ea typeface="+mn-ea"/>
                <a:cs typeface="+mn-cs"/>
              </a:rPr>
              <a:t>Next, we multiply again by the emission probability matrix given observation 2,</a:t>
            </a:r>
            <a:br>
              <a:rPr lang="en-US" sz="1200" b="0" i="0" u="none" strike="noStrike" kern="1200" baseline="0" dirty="0">
                <a:solidFill>
                  <a:schemeClr val="tx1"/>
                </a:solidFill>
                <a:effectLst/>
                <a:latin typeface="+mn-lt"/>
                <a:ea typeface="+mn-ea"/>
                <a:cs typeface="+mn-cs"/>
              </a:rPr>
            </a:br>
            <a:r>
              <a:rPr lang="en-US" sz="1200" b="0" i="0" u="none" strike="noStrike" kern="1200" baseline="0" dirty="0">
                <a:solidFill>
                  <a:schemeClr val="tx1"/>
                </a:solidFill>
                <a:effectLst/>
                <a:latin typeface="+mn-lt"/>
                <a:ea typeface="+mn-ea"/>
                <a:cs typeface="+mn-cs"/>
              </a:rPr>
              <a:t>then again by gamma, and P recursively until the last observation. </a:t>
            </a:r>
          </a:p>
          <a:p>
            <a:r>
              <a:rPr lang="en-US" sz="1200" b="0" i="0" u="none" strike="noStrike" kern="1200" baseline="0" dirty="0">
                <a:solidFill>
                  <a:schemeClr val="tx1"/>
                </a:solidFill>
                <a:effectLst/>
                <a:latin typeface="+mn-lt"/>
                <a:ea typeface="+mn-ea"/>
                <a:cs typeface="+mn-cs"/>
              </a:rPr>
              <a:t>We again conclude by multiplying by a column vector of 1s to obtain one value that represents the overall HMM likelihood. </a:t>
            </a:r>
          </a:p>
          <a:p>
            <a:endParaRPr lang="en-CA" sz="1200" b="0" i="0" u="none" strike="noStrike" kern="1200" baseline="0" dirty="0">
              <a:solidFill>
                <a:schemeClr val="tx1"/>
              </a:solidFill>
              <a:effectLst/>
              <a:latin typeface="+mn-lt"/>
              <a:ea typeface="+mn-ea"/>
              <a:cs typeface="+mn-cs"/>
            </a:endParaRPr>
          </a:p>
          <a:p>
            <a:r>
              <a:rPr lang="en-CA" sz="1200" b="0" i="0" u="none" strike="noStrike" kern="1200" baseline="0" dirty="0">
                <a:solidFill>
                  <a:schemeClr val="tx1"/>
                </a:solidFill>
                <a:effectLst/>
                <a:latin typeface="+mn-lt"/>
                <a:ea typeface="+mn-ea"/>
                <a:cs typeface="+mn-cs"/>
              </a:rPr>
              <a:t>G</a:t>
            </a:r>
            <a:r>
              <a:rPr lang="en-US" sz="1200" b="0" i="0" u="none" strike="noStrike" kern="1200" baseline="0" dirty="0" err="1">
                <a:solidFill>
                  <a:schemeClr val="tx1"/>
                </a:solidFill>
                <a:effectLst/>
                <a:latin typeface="+mn-lt"/>
                <a:ea typeface="+mn-ea"/>
                <a:cs typeface="+mn-cs"/>
              </a:rPr>
              <a:t>iven</a:t>
            </a:r>
            <a:r>
              <a:rPr lang="en-US" sz="1200" b="0" i="0" u="none" strike="noStrike" kern="1200" baseline="0" dirty="0">
                <a:solidFill>
                  <a:schemeClr val="tx1"/>
                </a:solidFill>
                <a:effectLst/>
                <a:latin typeface="+mn-lt"/>
                <a:ea typeface="+mn-ea"/>
                <a:cs typeface="+mn-cs"/>
              </a:rPr>
              <a:t> all the repetition in this likelihood, it can be written more </a:t>
            </a:r>
            <a:r>
              <a:rPr lang="en-US" sz="1200" b="0" i="0" u="none" strike="noStrike" kern="1200" baseline="0" dirty="0" err="1">
                <a:solidFill>
                  <a:schemeClr val="tx1"/>
                </a:solidFill>
                <a:effectLst/>
                <a:latin typeface="+mn-lt"/>
                <a:ea typeface="+mn-ea"/>
                <a:cs typeface="+mn-cs"/>
              </a:rPr>
              <a:t>sucintly</a:t>
            </a:r>
            <a:r>
              <a:rPr lang="en-US" sz="1200" b="0" i="0" u="none" strike="noStrike" kern="1200" baseline="0" dirty="0">
                <a:solidFill>
                  <a:schemeClr val="tx1"/>
                </a:solidFill>
                <a:effectLst/>
                <a:latin typeface="+mn-lt"/>
                <a:ea typeface="+mn-ea"/>
                <a:cs typeface="+mn-cs"/>
              </a:rPr>
              <a:t> as follows. </a:t>
            </a:r>
            <a:br>
              <a:rPr lang="en-US" sz="1200" b="0" i="0" u="none" strike="noStrike" kern="1200" baseline="0" dirty="0">
                <a:solidFill>
                  <a:schemeClr val="tx1"/>
                </a:solidFill>
                <a:effectLst/>
                <a:latin typeface="+mn-lt"/>
                <a:ea typeface="+mn-ea"/>
                <a:cs typeface="+mn-cs"/>
              </a:rPr>
            </a:br>
            <a:r>
              <a:rPr lang="en-US" sz="1200" b="0" i="0" u="none" strike="noStrike" kern="1200" baseline="0" dirty="0">
                <a:solidFill>
                  <a:schemeClr val="tx1"/>
                </a:solidFill>
                <a:effectLst/>
                <a:latin typeface="+mn-lt"/>
                <a:ea typeface="+mn-ea"/>
                <a:cs typeface="+mn-cs"/>
              </a:rPr>
              <a:t>The likelihood is equal to the initial state distribution times emission probability for observation 1, then multiply this recursively by the state transition matrix and emission probability for each observation from time t=2 to the final time step, and conclude again by multiplying by a column vector of 1s.</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13</a:t>
            </a:fld>
            <a:endParaRPr lang="en-CA"/>
          </a:p>
        </p:txBody>
      </p:sp>
    </p:spTree>
    <p:extLst>
      <p:ext uri="{BB962C8B-B14F-4D97-AF65-F5344CB8AC3E}">
        <p14:creationId xmlns:p14="http://schemas.microsoft.com/office/powerpoint/2010/main" val="3354467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main pattern observed was that during the early hours of the day, PBs were likely to be in the stationary behaviours, and as the day progressed they were more likely to exhibit active OS.</a:t>
            </a:r>
          </a:p>
          <a:p>
            <a:endParaRPr lang="en-US" dirty="0"/>
          </a:p>
        </p:txBody>
      </p:sp>
      <p:sp>
        <p:nvSpPr>
          <p:cNvPr id="4" name="Slide Number Placeholder 3"/>
          <p:cNvSpPr>
            <a:spLocks noGrp="1"/>
          </p:cNvSpPr>
          <p:nvPr>
            <p:ph type="sldNum" sz="quarter" idx="5"/>
          </p:nvPr>
        </p:nvSpPr>
        <p:spPr/>
        <p:txBody>
          <a:bodyPr/>
          <a:lstStyle/>
          <a:p>
            <a:fld id="{BE832D5D-29A4-CC40-AEC9-36EC1DB60A57}" type="slidenum">
              <a:rPr lang="en-US" smtClean="0"/>
              <a:t>14</a:t>
            </a:fld>
            <a:endParaRPr lang="en-US"/>
          </a:p>
        </p:txBody>
      </p:sp>
    </p:spTree>
    <p:extLst>
      <p:ext uri="{BB962C8B-B14F-4D97-AF65-F5344CB8AC3E}">
        <p14:creationId xmlns:p14="http://schemas.microsoft.com/office/powerpoint/2010/main" val="2985930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32D5D-29A4-CC40-AEC9-36EC1DB60A57}" type="slidenum">
              <a:rPr lang="en-US" smtClean="0"/>
              <a:t>17</a:t>
            </a:fld>
            <a:endParaRPr lang="en-US"/>
          </a:p>
        </p:txBody>
      </p:sp>
    </p:spTree>
    <p:extLst>
      <p:ext uri="{BB962C8B-B14F-4D97-AF65-F5344CB8AC3E}">
        <p14:creationId xmlns:p14="http://schemas.microsoft.com/office/powerpoint/2010/main" val="3960764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movement model at the core of HMM for animal movement is the correlated random walk. It is one of the most common building block of HMMs.</a:t>
            </a:r>
          </a:p>
          <a:p>
            <a:r>
              <a:rPr lang="en-US" dirty="0"/>
              <a:t>A correlated random walk is a simple movement model that includes persistence in the movement. On the left, you see a movement path simulated from a simple random walk that does not have correlation in the direction of the </a:t>
            </a:r>
            <a:r>
              <a:rPr lang="en-US" dirty="0" err="1"/>
              <a:t>movemt</a:t>
            </a:r>
            <a:r>
              <a:rPr lang="en-US" dirty="0"/>
              <a:t>, and you can see it is all over the place, and there is no really clear pattern. On the right, you see a correlated random walk and this is more something like we would have we animal movement data. Animal tend to persist in direction. And so w HMMs, we assume that the animals exhibit different </a:t>
            </a:r>
            <a:r>
              <a:rPr lang="en-US" dirty="0" err="1"/>
              <a:t>behaviours</a:t>
            </a:r>
            <a:r>
              <a:rPr lang="en-US" dirty="0"/>
              <a:t> (foraging, traveling) and that within each </a:t>
            </a:r>
            <a:r>
              <a:rPr lang="en-US" dirty="0" err="1"/>
              <a:t>behaviour</a:t>
            </a:r>
            <a:r>
              <a:rPr lang="en-US" dirty="0"/>
              <a:t>, the animal follows a correlated random walk.</a:t>
            </a:r>
          </a:p>
          <a:p>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18</a:t>
            </a:fld>
            <a:endParaRPr lang="en-CA"/>
          </a:p>
        </p:txBody>
      </p:sp>
    </p:spTree>
    <p:extLst>
      <p:ext uri="{BB962C8B-B14F-4D97-AF65-F5344CB8AC3E}">
        <p14:creationId xmlns:p14="http://schemas.microsoft.com/office/powerpoint/2010/main" val="3390331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address these challenges by combining two different statistical tools.</a:t>
            </a:r>
          </a:p>
          <a:p>
            <a:endParaRPr lang="en-CA" dirty="0"/>
          </a:p>
          <a:p>
            <a:r>
              <a:rPr lang="en-CA" dirty="0"/>
              <a:t>F</a:t>
            </a:r>
            <a:r>
              <a:rPr lang="en-US" dirty="0"/>
              <a:t>or the observation process, we have finite mixture models. </a:t>
            </a:r>
          </a:p>
          <a:p>
            <a:r>
              <a:rPr lang="en-US" sz="1200" b="0" i="0" u="none" strike="noStrike" kern="1200" dirty="0">
                <a:solidFill>
                  <a:schemeClr val="tx1"/>
                </a:solidFill>
                <a:effectLst/>
                <a:latin typeface="+mn-lt"/>
                <a:ea typeface="+mn-ea"/>
                <a:cs typeface="+mn-cs"/>
              </a:rPr>
              <a:t>in the graph on the right, the red line represents the overall observation data, and this data is emergent from several hidden processes represented by the blue curves.</a:t>
            </a:r>
          </a:p>
          <a:p>
            <a:endParaRPr lang="en-CA"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model the autocorrelation, HMMs describe the probability of the latent states using Markov chains, which say that the probability of being in a state at some time depends on what state you were in in the previous time. </a:t>
            </a:r>
          </a:p>
          <a:p>
            <a:r>
              <a:rPr lang="en-US" sz="1200" b="0" i="0" u="none" strike="noStrike" kern="1200" dirty="0">
                <a:solidFill>
                  <a:schemeClr val="tx1"/>
                </a:solidFill>
                <a:effectLst/>
                <a:latin typeface="+mn-lt"/>
                <a:ea typeface="+mn-ea"/>
                <a:cs typeface="+mn-cs"/>
              </a:rPr>
              <a:t>In the Markov chain, there is a probability of staying within the same state, and a probability of transitioning to the another states.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Next, we’ll go into both of these components in more detail then discuss how they are combined into the Hidden Markov model.</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19</a:t>
            </a:fld>
            <a:endParaRPr lang="en-CA"/>
          </a:p>
        </p:txBody>
      </p:sp>
    </p:spTree>
    <p:extLst>
      <p:ext uri="{BB962C8B-B14F-4D97-AF65-F5344CB8AC3E}">
        <p14:creationId xmlns:p14="http://schemas.microsoft.com/office/powerpoint/2010/main" val="1369551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20</a:t>
            </a:fld>
            <a:endParaRPr lang="en-CA"/>
          </a:p>
        </p:txBody>
      </p:sp>
    </p:spTree>
    <p:extLst>
      <p:ext uri="{BB962C8B-B14F-4D97-AF65-F5344CB8AC3E}">
        <p14:creationId xmlns:p14="http://schemas.microsoft.com/office/powerpoint/2010/main" val="2835764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32D5D-29A4-CC40-AEC9-36EC1DB60A57}" type="slidenum">
              <a:rPr lang="en-US" smtClean="0"/>
              <a:t>21</a:t>
            </a:fld>
            <a:endParaRPr lang="en-US"/>
          </a:p>
        </p:txBody>
      </p:sp>
    </p:spTree>
    <p:extLst>
      <p:ext uri="{BB962C8B-B14F-4D97-AF65-F5344CB8AC3E}">
        <p14:creationId xmlns:p14="http://schemas.microsoft.com/office/powerpoint/2010/main" val="4164120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32D5D-29A4-CC40-AEC9-36EC1DB60A57}" type="slidenum">
              <a:rPr lang="en-US" smtClean="0"/>
              <a:t>23</a:t>
            </a:fld>
            <a:endParaRPr lang="en-US"/>
          </a:p>
        </p:txBody>
      </p:sp>
    </p:spTree>
    <p:extLst>
      <p:ext uri="{BB962C8B-B14F-4D97-AF65-F5344CB8AC3E}">
        <p14:creationId xmlns:p14="http://schemas.microsoft.com/office/powerpoint/2010/main" val="2524236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800" baseline="0" dirty="0"/>
              <a:t>In this presentation, I will briefly discuss the </a:t>
            </a:r>
            <a:r>
              <a:rPr lang="en-CA" sz="2800" dirty="0"/>
              <a:t>Ecological motivations for HMMs, their statistical framework, in which mixture models and Markov chains combine to make HMMs.</a:t>
            </a:r>
          </a:p>
          <a:p>
            <a:r>
              <a:rPr lang="en-CA" sz="2800" dirty="0"/>
              <a:t>I conclude the talk by presenting the narwhal case study that this workshop is based on.</a:t>
            </a:r>
          </a:p>
          <a:p>
            <a:r>
              <a:rPr lang="en-CA" sz="2800" baseline="0" dirty="0"/>
              <a:t>This workshop </a:t>
            </a:r>
          </a:p>
        </p:txBody>
      </p:sp>
      <p:sp>
        <p:nvSpPr>
          <p:cNvPr id="4" name="Slide Number Placeholder 3"/>
          <p:cNvSpPr>
            <a:spLocks noGrp="1"/>
          </p:cNvSpPr>
          <p:nvPr>
            <p:ph type="sldNum" sz="quarter" idx="5"/>
          </p:nvPr>
        </p:nvSpPr>
        <p:spPr/>
        <p:txBody>
          <a:bodyPr/>
          <a:lstStyle/>
          <a:p>
            <a:fld id="{96CF439F-269B-4DF1-8BB7-D230911B6F8C}" type="slidenum">
              <a:rPr lang="en-US" smtClean="0"/>
              <a:t>2</a:t>
            </a:fld>
            <a:endParaRPr lang="en-US" dirty="0"/>
          </a:p>
        </p:txBody>
      </p:sp>
    </p:spTree>
    <p:extLst>
      <p:ext uri="{BB962C8B-B14F-4D97-AF65-F5344CB8AC3E}">
        <p14:creationId xmlns:p14="http://schemas.microsoft.com/office/powerpoint/2010/main" val="1686026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32D5D-29A4-CC40-AEC9-36EC1DB60A57}" type="slidenum">
              <a:rPr lang="en-US" smtClean="0"/>
              <a:t>24</a:t>
            </a:fld>
            <a:endParaRPr lang="en-US"/>
          </a:p>
        </p:txBody>
      </p:sp>
    </p:spTree>
    <p:extLst>
      <p:ext uri="{BB962C8B-B14F-4D97-AF65-F5344CB8AC3E}">
        <p14:creationId xmlns:p14="http://schemas.microsoft.com/office/powerpoint/2010/main" val="3487618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32D5D-29A4-CC40-AEC9-36EC1DB60A57}" type="slidenum">
              <a:rPr lang="en-US" smtClean="0"/>
              <a:t>25</a:t>
            </a:fld>
            <a:endParaRPr lang="en-US"/>
          </a:p>
        </p:txBody>
      </p:sp>
    </p:spTree>
    <p:extLst>
      <p:ext uri="{BB962C8B-B14F-4D97-AF65-F5344CB8AC3E}">
        <p14:creationId xmlns:p14="http://schemas.microsoft.com/office/powerpoint/2010/main" val="2403060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32D5D-29A4-CC40-AEC9-36EC1DB60A57}" type="slidenum">
              <a:rPr lang="en-US" smtClean="0"/>
              <a:t>26</a:t>
            </a:fld>
            <a:endParaRPr lang="en-US"/>
          </a:p>
        </p:txBody>
      </p:sp>
    </p:spTree>
    <p:extLst>
      <p:ext uri="{BB962C8B-B14F-4D97-AF65-F5344CB8AC3E}">
        <p14:creationId xmlns:p14="http://schemas.microsoft.com/office/powerpoint/2010/main" val="2874960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Animal movement data is very common. Over the past several decades, we've been collecting more and more remote biotelemetry from animals.</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his includes movement data such as the animal’s geographic location, elevation, depth, accelerometer data, orientation relative to the poles,</a:t>
            </a:r>
          </a:p>
          <a:p>
            <a:r>
              <a:rPr lang="en-CA" sz="1200" b="0"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s well as physiological data such as body temperature, and heart-rate. </a:t>
            </a:r>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overall amount of data collected in both terrestrial and marine systems has been growing exponentially</a:t>
            </a:r>
            <a:endParaRPr lang="en-US" dirty="0"/>
          </a:p>
          <a:p>
            <a:endParaRPr lang="en-US" dirty="0"/>
          </a:p>
        </p:txBody>
      </p:sp>
      <p:sp>
        <p:nvSpPr>
          <p:cNvPr id="4" name="Slide Number Placeholder 3"/>
          <p:cNvSpPr>
            <a:spLocks noGrp="1"/>
          </p:cNvSpPr>
          <p:nvPr>
            <p:ph type="sldNum" sz="quarter" idx="5"/>
          </p:nvPr>
        </p:nvSpPr>
        <p:spPr/>
        <p:txBody>
          <a:bodyPr/>
          <a:lstStyle/>
          <a:p>
            <a:fld id="{0B3FD43D-514D-F74A-9BFB-9C3F3EBF2CEF}" type="slidenum">
              <a:rPr lang="en-US" smtClean="0"/>
              <a:t>4</a:t>
            </a:fld>
            <a:endParaRPr lang="en-US"/>
          </a:p>
        </p:txBody>
      </p:sp>
    </p:spTree>
    <p:extLst>
      <p:ext uri="{BB962C8B-B14F-4D97-AF65-F5344CB8AC3E}">
        <p14:creationId xmlns:p14="http://schemas.microsoft.com/office/powerpoint/2010/main" val="3609299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many possible avenues to investigate this data. </a:t>
            </a:r>
          </a:p>
          <a:p>
            <a:r>
              <a:rPr lang="en-CA" dirty="0"/>
              <a:t>1. For example, with respect to movement data, we </a:t>
            </a:r>
            <a:r>
              <a:rPr lang="en-US" sz="1200" b="0" i="0" u="none" strike="noStrike" kern="1200" dirty="0">
                <a:solidFill>
                  <a:schemeClr val="tx1"/>
                </a:solidFill>
                <a:effectLst/>
                <a:latin typeface="+mn-lt"/>
                <a:ea typeface="+mn-ea"/>
                <a:cs typeface="+mn-cs"/>
              </a:rPr>
              <a:t>may be interested in estimating an animal's home range; where they are geographically in space, and where their distribution is concentrated. </a:t>
            </a:r>
          </a:p>
          <a:p>
            <a:pPr marL="0" indent="0">
              <a:buFontTx/>
              <a:buNone/>
            </a:pPr>
            <a:r>
              <a:rPr lang="en-US" sz="1200" b="0" i="0" u="none" strike="noStrike" kern="1200" dirty="0">
                <a:solidFill>
                  <a:schemeClr val="tx1"/>
                </a:solidFill>
                <a:effectLst/>
                <a:latin typeface="+mn-lt"/>
                <a:ea typeface="+mn-ea"/>
                <a:cs typeface="+mn-cs"/>
              </a:rPr>
              <a:t>2. Second, we may be interested in habitat and resource selections, where we want to identify what kind of environmental conditions do animals select for, for example bathymetry, sea surface temperature, or  chlorophyll concentrations.</a:t>
            </a:r>
          </a:p>
          <a:p>
            <a:pPr marL="0" indent="0">
              <a:buFontTx/>
              <a:buNone/>
            </a:pPr>
            <a:r>
              <a:rPr lang="en-CA" dirty="0"/>
              <a:t>3. </a:t>
            </a:r>
            <a:r>
              <a:rPr lang="en-US" sz="1200" b="0" i="0" u="none" strike="noStrike" kern="1200" dirty="0">
                <a:solidFill>
                  <a:schemeClr val="tx1"/>
                </a:solidFill>
                <a:effectLst/>
                <a:latin typeface="+mn-lt"/>
                <a:ea typeface="+mn-ea"/>
                <a:cs typeface="+mn-cs"/>
              </a:rPr>
              <a:t>Next, we may be interested in parameterizing the animals’ movement characteristics. For example, this case the graph shows the distribution of step length for two different behaviors.</a:t>
            </a:r>
          </a:p>
          <a:p>
            <a:pPr marL="0" indent="0">
              <a:buFontTx/>
              <a:buNone/>
            </a:pPr>
            <a:r>
              <a:rPr lang="en-CA" sz="1200" b="0" i="0" u="none" strike="noStrike" kern="1200" dirty="0">
                <a:solidFill>
                  <a:schemeClr val="tx1"/>
                </a:solidFill>
                <a:effectLst/>
                <a:latin typeface="+mn-lt"/>
                <a:ea typeface="+mn-ea"/>
                <a:cs typeface="+mn-cs"/>
              </a:rPr>
              <a:t>4</a:t>
            </a:r>
            <a:r>
              <a:rPr lang="en-US" sz="1200" b="0" i="0" u="none" strike="noStrike" kern="1200" dirty="0">
                <a:solidFill>
                  <a:schemeClr val="tx1"/>
                </a:solidFill>
                <a:effectLst/>
                <a:latin typeface="+mn-lt"/>
                <a:ea typeface="+mn-ea"/>
                <a:cs typeface="+mn-cs"/>
              </a:rPr>
              <a:t>.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w</a:t>
            </a:r>
            <a:r>
              <a:rPr lang="en-US" sz="1200" b="0" i="0" u="none" strike="noStrike" kern="1200" dirty="0">
                <a:solidFill>
                  <a:schemeClr val="tx1"/>
                </a:solidFill>
                <a:effectLst/>
                <a:latin typeface="+mn-lt"/>
                <a:ea typeface="+mn-ea"/>
                <a:cs typeface="+mn-cs"/>
              </a:rPr>
              <a:t>e may be interested segmenting the telemetry data into discrete behavioral States and identifying when and where those occur or under which conditions </a:t>
            </a:r>
          </a:p>
          <a:p>
            <a:pPr marL="0" indent="0">
              <a:buFontTx/>
              <a:buNone/>
            </a:pPr>
            <a:r>
              <a:rPr lang="en-CA" sz="1200" b="0" i="0" u="none" strike="noStrike" kern="1200" dirty="0">
                <a:solidFill>
                  <a:schemeClr val="tx1"/>
                </a:solidFill>
                <a:effectLst/>
                <a:latin typeface="+mn-lt"/>
                <a:ea typeface="+mn-ea"/>
                <a:cs typeface="+mn-cs"/>
              </a:rPr>
              <a:t>5. last, </a:t>
            </a:r>
            <a:r>
              <a:rPr lang="en-US" sz="1200" b="0" i="0" u="none" strike="noStrike" kern="1200" dirty="0">
                <a:solidFill>
                  <a:schemeClr val="tx1"/>
                </a:solidFill>
                <a:effectLst/>
                <a:latin typeface="+mn-lt"/>
                <a:ea typeface="+mn-ea"/>
                <a:cs typeface="+mn-cs"/>
              </a:rPr>
              <a:t>if the data has high error or if we have missing records, we may be interested in path reconstruction to determine the most likely paths of the animals and where they may have been over time</a:t>
            </a:r>
          </a:p>
          <a:p>
            <a:pPr marL="0" indent="0">
              <a:buFontTx/>
              <a:buNone/>
            </a:pPr>
            <a:endParaRPr lang="en-CA"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Hidden Markov models address two of these components: movement parameter estimation, and behavior segmentation</a:t>
            </a:r>
          </a:p>
          <a:p>
            <a:pPr marL="0" indent="0">
              <a:buFontTx/>
              <a:buNone/>
            </a:pPr>
            <a:r>
              <a:rPr lang="en-CA" sz="1200" b="0" i="0" u="none" strike="noStrike" kern="1200" dirty="0">
                <a:solidFill>
                  <a:schemeClr val="tx1"/>
                </a:solidFill>
                <a:effectLst/>
                <a:latin typeface="+mn-lt"/>
                <a:ea typeface="+mn-ea"/>
                <a:cs typeface="+mn-cs"/>
              </a:rPr>
              <a:t>And in this this workshop, we will also learn some basic methods for path reconstruction.</a:t>
            </a:r>
            <a:endParaRPr lang="en-US" sz="1200" b="0" i="0" u="none" strike="noStrike" kern="1200" dirty="0">
              <a:solidFill>
                <a:schemeClr val="tx1"/>
              </a:solidFill>
              <a:effectLst/>
              <a:latin typeface="+mn-lt"/>
              <a:ea typeface="+mn-ea"/>
              <a:cs typeface="+mn-cs"/>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5</a:t>
            </a:fld>
            <a:endParaRPr lang="en-CA"/>
          </a:p>
        </p:txBody>
      </p:sp>
    </p:spTree>
    <p:extLst>
      <p:ext uri="{BB962C8B-B14F-4D97-AF65-F5344CB8AC3E}">
        <p14:creationId xmlns:p14="http://schemas.microsoft.com/office/powerpoint/2010/main" val="3144235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 expenditure:</a:t>
            </a:r>
          </a:p>
          <a:p>
            <a:r>
              <a:rPr lang="en-CA" b="0" i="0" u="none" strike="noStrike" dirty="0">
                <a:solidFill>
                  <a:srgbClr val="1C1D1E"/>
                </a:solidFill>
                <a:effectLst/>
                <a:latin typeface="Open Sans" panose="020B0606030504020204" pitchFamily="34" charset="0"/>
              </a:rPr>
              <a:t>It is fundamentally important for many animal ecologists to quantify the costs of animal activities it is understood as an important factor in </a:t>
            </a:r>
            <a:r>
              <a:rPr lang="en-CA" b="0" i="0" u="none" strike="noStrike" dirty="0">
                <a:solidFill>
                  <a:srgbClr val="212121"/>
                </a:solidFill>
                <a:effectLst/>
                <a:latin typeface="Cambria" panose="02040503050406030204" pitchFamily="18" charset="0"/>
              </a:rPr>
              <a:t>lifetime reproductive success + can be linked to estimate prey requirements. Animals spends diff amount of energy depending on what they are doing, and ecologists are usually interested in behavioural specific energy costs. For example, Tess Mc Rae investigated </a:t>
            </a:r>
            <a:r>
              <a:rPr lang="en-US" dirty="0" err="1"/>
              <a:t>behavioural</a:t>
            </a:r>
            <a:r>
              <a:rPr lang="en-US" dirty="0"/>
              <a:t>-specific </a:t>
            </a:r>
            <a:r>
              <a:rPr lang="en-CA" b="0" i="0" u="none" strike="noStrike" dirty="0">
                <a:solidFill>
                  <a:srgbClr val="212121"/>
                </a:solidFill>
                <a:effectLst/>
                <a:latin typeface="Cambria" panose="02040503050406030204" pitchFamily="18" charset="0"/>
              </a:rPr>
              <a:t> </a:t>
            </a:r>
            <a:r>
              <a:rPr lang="en-US" dirty="0"/>
              <a:t>energy expenditure of cetaceans in the wild (through respiration rate) =&gt; can be used to estimate the amounts of energy cetaceans require to support the different activities they engage in each day. We can also be interested in the cost of traveling for animals for migrate etc..</a:t>
            </a:r>
          </a:p>
          <a:p>
            <a:endParaRPr lang="en-US" dirty="0"/>
          </a:p>
          <a:p>
            <a:endParaRPr lang="en-US" dirty="0"/>
          </a:p>
          <a:p>
            <a:r>
              <a:rPr lang="en-US" dirty="0"/>
              <a:t>Conservation studies:</a:t>
            </a:r>
          </a:p>
          <a:p>
            <a:r>
              <a:rPr lang="en-US" dirty="0"/>
              <a:t>Understand why </a:t>
            </a:r>
            <a:r>
              <a:rPr lang="en-US" dirty="0" err="1"/>
              <a:t>behaviours</a:t>
            </a:r>
            <a:r>
              <a:rPr lang="en-US" dirty="0"/>
              <a:t> occur where they do to identify important habitats, associated w key </a:t>
            </a:r>
            <a:r>
              <a:rPr lang="en-US" dirty="0" err="1"/>
              <a:t>behaviours</a:t>
            </a:r>
            <a:r>
              <a:rPr lang="en-US" dirty="0"/>
              <a:t> and implement conservation and management policies such as marine protected areas. To inform place-based management decisions with inferences from movement HMMs, we must be able to identify both important habitat (e.g. stop-over sites) and the </a:t>
            </a:r>
            <a:r>
              <a:rPr lang="en-US" dirty="0" err="1"/>
              <a:t>behaviour</a:t>
            </a:r>
            <a:r>
              <a:rPr lang="en-US" dirty="0"/>
              <a:t>(s) associated with it (e.g. migration). This is key for identifying what parts of space have disproportionate functional value to an animal population and deserve further protection or management (Lennox et al., 2019).</a:t>
            </a:r>
          </a:p>
          <a:p>
            <a:endParaRPr lang="en-US" dirty="0"/>
          </a:p>
          <a:p>
            <a:r>
              <a:rPr lang="en-US" dirty="0"/>
              <a:t>Nicole Barbour et al created an interactive tool based on animal </a:t>
            </a:r>
            <a:r>
              <a:rPr lang="en-US" dirty="0" err="1"/>
              <a:t>behaviour</a:t>
            </a:r>
            <a:r>
              <a:rPr lang="en-US" dirty="0"/>
              <a:t> to predict the high-risk bycatch areas for turtles undertaking specific behaviors.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832D5D-29A4-CC40-AEC9-36EC1DB60A57}" type="slidenum">
              <a:rPr lang="en-US" smtClean="0"/>
              <a:t>6</a:t>
            </a:fld>
            <a:endParaRPr lang="en-US"/>
          </a:p>
        </p:txBody>
      </p:sp>
    </p:spTree>
    <p:extLst>
      <p:ext uri="{BB962C8B-B14F-4D97-AF65-F5344CB8AC3E}">
        <p14:creationId xmlns:p14="http://schemas.microsoft.com/office/powerpoint/2010/main" val="338446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hidden Markov models have two components addressing two fundamental challenges when using telemetry data to identify behavioral states. </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first challenge is that the underlying biological process that researchers are interested in is not directly observed.</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hat is, the data stream we obtain is an indirect measure of that underlying behavioral process, </a:t>
            </a:r>
          </a:p>
          <a:p>
            <a:r>
              <a:rPr lang="en-US" sz="1200" b="0" i="0" u="none" strike="noStrike" kern="1200" dirty="0">
                <a:solidFill>
                  <a:schemeClr val="tx1"/>
                </a:solidFill>
                <a:effectLst/>
                <a:latin typeface="+mn-lt"/>
                <a:ea typeface="+mn-ea"/>
                <a:cs typeface="+mn-cs"/>
              </a:rPr>
              <a:t>Such that observation data conditionally dependent on a latent state process. </a:t>
            </a:r>
          </a:p>
          <a:p>
            <a:r>
              <a:rPr lang="en-US" sz="1200" b="0" i="0" u="none" strike="noStrike" kern="1200" dirty="0">
                <a:solidFill>
                  <a:schemeClr val="tx1"/>
                </a:solidFill>
                <a:effectLst/>
                <a:latin typeface="+mn-lt"/>
                <a:ea typeface="+mn-ea"/>
                <a:cs typeface="+mn-cs"/>
              </a:rPr>
              <a:t>For example, if me use catch data to estimate the stock size of a fish species, the true population is hidden.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second example, and the primary focus of this Workshop is using observed movement data to infer an unobserved (or latent) animal </a:t>
            </a:r>
            <a:r>
              <a:rPr lang="en-US" sz="1200" b="0" i="0" u="none" strike="noStrike" kern="1200" dirty="0" err="1">
                <a:solidFill>
                  <a:schemeClr val="tx1"/>
                </a:solidFill>
                <a:effectLst/>
                <a:latin typeface="+mn-lt"/>
                <a:ea typeface="+mn-ea"/>
                <a:cs typeface="+mn-cs"/>
              </a:rPr>
              <a:t>behaviour</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second challenge is that latent state process is also autocorrelated in time. </a:t>
            </a:r>
          </a:p>
          <a:p>
            <a:r>
              <a:rPr lang="en-CA" sz="1200" b="0" i="0" u="none" strike="noStrike" kern="1200" dirty="0">
                <a:solidFill>
                  <a:schemeClr val="tx1"/>
                </a:solidFill>
                <a:effectLst/>
                <a:latin typeface="+mn-lt"/>
                <a:ea typeface="+mn-ea"/>
                <a:cs typeface="+mn-cs"/>
              </a:rPr>
              <a:t>F</a:t>
            </a:r>
            <a:r>
              <a:rPr lang="en-US" sz="1200" b="0" i="0" u="none" strike="noStrike" kern="1200" dirty="0">
                <a:solidFill>
                  <a:schemeClr val="tx1"/>
                </a:solidFill>
                <a:effectLst/>
                <a:latin typeface="+mn-lt"/>
                <a:ea typeface="+mn-ea"/>
                <a:cs typeface="+mn-cs"/>
              </a:rPr>
              <a:t>or example, the stock population size in one year is partly dependent on the population in the previous year, </a:t>
            </a:r>
          </a:p>
          <a:p>
            <a:r>
              <a:rPr lang="en-US" sz="1200" b="0" i="0" u="none" strike="noStrike" kern="1200" dirty="0">
                <a:solidFill>
                  <a:schemeClr val="tx1"/>
                </a:solidFill>
                <a:effectLst/>
                <a:latin typeface="+mn-lt"/>
                <a:ea typeface="+mn-ea"/>
                <a:cs typeface="+mn-cs"/>
              </a:rPr>
              <a:t>and animal behavior at one time depends on what it was doing previously.</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n effect our observation data is autocorrelated through a latent state process.</a:t>
            </a:r>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9A5CFE-EF22-429F-B01B-066EAD1D04B4}" type="slidenum">
              <a:rPr lang="en-CA" smtClean="0"/>
              <a:t>7</a:t>
            </a:fld>
            <a:endParaRPr lang="en-CA"/>
          </a:p>
        </p:txBody>
      </p:sp>
    </p:spTree>
    <p:extLst>
      <p:ext uri="{BB962C8B-B14F-4D97-AF65-F5344CB8AC3E}">
        <p14:creationId xmlns:p14="http://schemas.microsoft.com/office/powerpoint/2010/main" val="1548235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32D5D-29A4-CC40-AEC9-36EC1DB60A57}" type="slidenum">
              <a:rPr lang="en-US" smtClean="0"/>
              <a:t>8</a:t>
            </a:fld>
            <a:endParaRPr lang="en-US"/>
          </a:p>
        </p:txBody>
      </p:sp>
    </p:spTree>
    <p:extLst>
      <p:ext uri="{BB962C8B-B14F-4D97-AF65-F5344CB8AC3E}">
        <p14:creationId xmlns:p14="http://schemas.microsoft.com/office/powerpoint/2010/main" val="167175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address these challenges by combining two different statistical tools.</a:t>
            </a:r>
          </a:p>
          <a:p>
            <a:endParaRPr lang="en-CA" dirty="0"/>
          </a:p>
          <a:p>
            <a:r>
              <a:rPr lang="en-CA" dirty="0"/>
              <a:t>F</a:t>
            </a:r>
            <a:r>
              <a:rPr lang="en-US" dirty="0"/>
              <a:t>or the observation process, we have finite mixture models. </a:t>
            </a:r>
          </a:p>
          <a:p>
            <a:r>
              <a:rPr lang="en-US" sz="1200" b="0" i="0" u="none" strike="noStrike" kern="1200" dirty="0">
                <a:solidFill>
                  <a:schemeClr val="tx1"/>
                </a:solidFill>
                <a:effectLst/>
                <a:latin typeface="+mn-lt"/>
                <a:ea typeface="+mn-ea"/>
                <a:cs typeface="+mn-cs"/>
              </a:rPr>
              <a:t>in the graph on the right, the red line represents the overall observation data, and this data is emergent from several hidden processes represented by the blue curves.</a:t>
            </a:r>
          </a:p>
          <a:p>
            <a:endParaRPr lang="en-CA"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model the autocorrelation, HMMs describe the probability of the latent states using Markov chains, which say that the probability of being in a state at some time depends on what state you were in in the previous time. </a:t>
            </a:r>
          </a:p>
          <a:p>
            <a:r>
              <a:rPr lang="en-US" sz="1200" b="0" i="0" u="none" strike="noStrike" kern="1200" dirty="0">
                <a:solidFill>
                  <a:schemeClr val="tx1"/>
                </a:solidFill>
                <a:effectLst/>
                <a:latin typeface="+mn-lt"/>
                <a:ea typeface="+mn-ea"/>
                <a:cs typeface="+mn-cs"/>
              </a:rPr>
              <a:t>In the Markov chain, there is a probability of staying within the same state, and a probability of transitioning to the another states.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Next, we’ll go into both of these components in more detail then discuss how they are combined into the Hidden Markov model.</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9</a:t>
            </a:fld>
            <a:endParaRPr lang="en-CA"/>
          </a:p>
        </p:txBody>
      </p:sp>
    </p:spTree>
    <p:extLst>
      <p:ext uri="{BB962C8B-B14F-4D97-AF65-F5344CB8AC3E}">
        <p14:creationId xmlns:p14="http://schemas.microsoft.com/office/powerpoint/2010/main" val="2282026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address these challenges by combining two different statistical tools.</a:t>
            </a:r>
          </a:p>
          <a:p>
            <a:endParaRPr lang="en-CA" dirty="0"/>
          </a:p>
          <a:p>
            <a:r>
              <a:rPr lang="en-CA" dirty="0"/>
              <a:t>F</a:t>
            </a:r>
            <a:r>
              <a:rPr lang="en-US" dirty="0"/>
              <a:t>or the observation process, we have finite mixture models. </a:t>
            </a:r>
          </a:p>
          <a:p>
            <a:r>
              <a:rPr lang="en-US" sz="1200" b="0" i="0" u="none" strike="noStrike" kern="1200" dirty="0">
                <a:solidFill>
                  <a:schemeClr val="tx1"/>
                </a:solidFill>
                <a:effectLst/>
                <a:latin typeface="+mn-lt"/>
                <a:ea typeface="+mn-ea"/>
                <a:cs typeface="+mn-cs"/>
              </a:rPr>
              <a:t>in the graph on the right, the red line represents the overall observation data, and this data is emergent from several hidden processes represented by the blue curves.</a:t>
            </a:r>
          </a:p>
          <a:p>
            <a:endParaRPr lang="en-CA"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model the autocorrelation, HMMs describe the probability of the latent states using Markov chains, which say that the probability of being in a state at some time depends on what state you were in in the previous time. </a:t>
            </a:r>
          </a:p>
          <a:p>
            <a:r>
              <a:rPr lang="en-US" sz="1200" b="0" i="0" u="none" strike="noStrike" kern="1200" dirty="0">
                <a:solidFill>
                  <a:schemeClr val="tx1"/>
                </a:solidFill>
                <a:effectLst/>
                <a:latin typeface="+mn-lt"/>
                <a:ea typeface="+mn-ea"/>
                <a:cs typeface="+mn-cs"/>
              </a:rPr>
              <a:t>In the Markov chain, there is a probability of staying within the same state, and a probability of transitioning to the another states.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Next, we’ll go into both of these components in more detail then discuss how they are combined into the Hidden Markov model.</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10</a:t>
            </a:fld>
            <a:endParaRPr lang="en-CA"/>
          </a:p>
        </p:txBody>
      </p:sp>
    </p:spTree>
    <p:extLst>
      <p:ext uri="{BB962C8B-B14F-4D97-AF65-F5344CB8AC3E}">
        <p14:creationId xmlns:p14="http://schemas.microsoft.com/office/powerpoint/2010/main" val="427251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A462-FA8A-121B-F67A-77CBE11075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CF233D-D4D6-41EC-3D78-36B1BDCF4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D82A45-9668-01EE-3215-3538058BE0BA}"/>
              </a:ext>
            </a:extLst>
          </p:cNvPr>
          <p:cNvSpPr>
            <a:spLocks noGrp="1"/>
          </p:cNvSpPr>
          <p:nvPr>
            <p:ph type="dt" sz="half" idx="10"/>
          </p:nvPr>
        </p:nvSpPr>
        <p:spPr/>
        <p:txBody>
          <a:bodyPr/>
          <a:lstStyle/>
          <a:p>
            <a:fld id="{DCC7B319-BB7B-A045-8553-F75E15BE5758}" type="datetimeFigureOut">
              <a:rPr lang="en-US" smtClean="0"/>
              <a:t>7/8/24</a:t>
            </a:fld>
            <a:endParaRPr lang="en-US"/>
          </a:p>
        </p:txBody>
      </p:sp>
      <p:sp>
        <p:nvSpPr>
          <p:cNvPr id="5" name="Footer Placeholder 4">
            <a:extLst>
              <a:ext uri="{FF2B5EF4-FFF2-40B4-BE49-F238E27FC236}">
                <a16:creationId xmlns:a16="http://schemas.microsoft.com/office/drawing/2014/main" id="{641B1E48-B0BC-AFC5-CB87-3FC56E8AD6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74CA0-A764-02D6-3603-7D494051D683}"/>
              </a:ext>
            </a:extLst>
          </p:cNvPr>
          <p:cNvSpPr>
            <a:spLocks noGrp="1"/>
          </p:cNvSpPr>
          <p:nvPr>
            <p:ph type="sldNum" sz="quarter" idx="12"/>
          </p:nvPr>
        </p:nvSpPr>
        <p:spPr/>
        <p:txBody>
          <a:bodyPr/>
          <a:lstStyle/>
          <a:p>
            <a:fld id="{E4BE01D4-CFA3-DB45-AE6B-CD82B354D0FB}" type="slidenum">
              <a:rPr lang="en-US" smtClean="0"/>
              <a:t>‹#›</a:t>
            </a:fld>
            <a:endParaRPr lang="en-US"/>
          </a:p>
        </p:txBody>
      </p:sp>
    </p:spTree>
    <p:extLst>
      <p:ext uri="{BB962C8B-B14F-4D97-AF65-F5344CB8AC3E}">
        <p14:creationId xmlns:p14="http://schemas.microsoft.com/office/powerpoint/2010/main" val="190999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1514-005E-D4EC-B10C-AFA82A1A96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595AA7-12F6-CA4B-9E2E-B499C9DC6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48EE3E-C454-5E46-BDCD-54B190F05165}"/>
              </a:ext>
            </a:extLst>
          </p:cNvPr>
          <p:cNvSpPr>
            <a:spLocks noGrp="1"/>
          </p:cNvSpPr>
          <p:nvPr>
            <p:ph type="dt" sz="half" idx="10"/>
          </p:nvPr>
        </p:nvSpPr>
        <p:spPr/>
        <p:txBody>
          <a:bodyPr/>
          <a:lstStyle/>
          <a:p>
            <a:fld id="{DCC7B319-BB7B-A045-8553-F75E15BE5758}" type="datetimeFigureOut">
              <a:rPr lang="en-US" smtClean="0"/>
              <a:t>7/8/24</a:t>
            </a:fld>
            <a:endParaRPr lang="en-US"/>
          </a:p>
        </p:txBody>
      </p:sp>
      <p:sp>
        <p:nvSpPr>
          <p:cNvPr id="5" name="Footer Placeholder 4">
            <a:extLst>
              <a:ext uri="{FF2B5EF4-FFF2-40B4-BE49-F238E27FC236}">
                <a16:creationId xmlns:a16="http://schemas.microsoft.com/office/drawing/2014/main" id="{C5810C13-57FC-4671-98A0-AE24ABC7B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D34106-8BE0-8B69-C59A-4B873474094E}"/>
              </a:ext>
            </a:extLst>
          </p:cNvPr>
          <p:cNvSpPr>
            <a:spLocks noGrp="1"/>
          </p:cNvSpPr>
          <p:nvPr>
            <p:ph type="sldNum" sz="quarter" idx="12"/>
          </p:nvPr>
        </p:nvSpPr>
        <p:spPr/>
        <p:txBody>
          <a:bodyPr/>
          <a:lstStyle/>
          <a:p>
            <a:fld id="{E4BE01D4-CFA3-DB45-AE6B-CD82B354D0FB}" type="slidenum">
              <a:rPr lang="en-US" smtClean="0"/>
              <a:t>‹#›</a:t>
            </a:fld>
            <a:endParaRPr lang="en-US"/>
          </a:p>
        </p:txBody>
      </p:sp>
    </p:spTree>
    <p:extLst>
      <p:ext uri="{BB962C8B-B14F-4D97-AF65-F5344CB8AC3E}">
        <p14:creationId xmlns:p14="http://schemas.microsoft.com/office/powerpoint/2010/main" val="3595714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38C985-4CE6-E0A7-892F-E7E7FBB90F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79CD8C-9A2E-7D58-DC47-7DC1717068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92465-3C55-FEDA-2D80-9AF90172131D}"/>
              </a:ext>
            </a:extLst>
          </p:cNvPr>
          <p:cNvSpPr>
            <a:spLocks noGrp="1"/>
          </p:cNvSpPr>
          <p:nvPr>
            <p:ph type="dt" sz="half" idx="10"/>
          </p:nvPr>
        </p:nvSpPr>
        <p:spPr/>
        <p:txBody>
          <a:bodyPr/>
          <a:lstStyle/>
          <a:p>
            <a:fld id="{DCC7B319-BB7B-A045-8553-F75E15BE5758}" type="datetimeFigureOut">
              <a:rPr lang="en-US" smtClean="0"/>
              <a:t>7/8/24</a:t>
            </a:fld>
            <a:endParaRPr lang="en-US"/>
          </a:p>
        </p:txBody>
      </p:sp>
      <p:sp>
        <p:nvSpPr>
          <p:cNvPr id="5" name="Footer Placeholder 4">
            <a:extLst>
              <a:ext uri="{FF2B5EF4-FFF2-40B4-BE49-F238E27FC236}">
                <a16:creationId xmlns:a16="http://schemas.microsoft.com/office/drawing/2014/main" id="{6E5A0AA5-AD77-5AF8-8CD0-A38B46D36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FE9E-A807-393F-6DC5-E0B7C40D268A}"/>
              </a:ext>
            </a:extLst>
          </p:cNvPr>
          <p:cNvSpPr>
            <a:spLocks noGrp="1"/>
          </p:cNvSpPr>
          <p:nvPr>
            <p:ph type="sldNum" sz="quarter" idx="12"/>
          </p:nvPr>
        </p:nvSpPr>
        <p:spPr/>
        <p:txBody>
          <a:bodyPr/>
          <a:lstStyle/>
          <a:p>
            <a:fld id="{E4BE01D4-CFA3-DB45-AE6B-CD82B354D0FB}" type="slidenum">
              <a:rPr lang="en-US" smtClean="0"/>
              <a:t>‹#›</a:t>
            </a:fld>
            <a:endParaRPr lang="en-US"/>
          </a:p>
        </p:txBody>
      </p:sp>
    </p:spTree>
    <p:extLst>
      <p:ext uri="{BB962C8B-B14F-4D97-AF65-F5344CB8AC3E}">
        <p14:creationId xmlns:p14="http://schemas.microsoft.com/office/powerpoint/2010/main" val="2098987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2"/>
        <p:cNvGrpSpPr/>
        <p:nvPr/>
      </p:nvGrpSpPr>
      <p:grpSpPr>
        <a:xfrm>
          <a:off x="0" y="0"/>
          <a:ext cx="0" cy="0"/>
          <a:chOff x="0" y="0"/>
          <a:chExt cx="0" cy="0"/>
        </a:xfrm>
      </p:grpSpPr>
      <p:sp>
        <p:nvSpPr>
          <p:cNvPr id="2" name="TextBox 1">
            <a:extLst>
              <a:ext uri="{FF2B5EF4-FFF2-40B4-BE49-F238E27FC236}">
                <a16:creationId xmlns:a16="http://schemas.microsoft.com/office/drawing/2014/main" id="{0EC380CA-EF19-4B3C-8C7B-4741FFB865B7}"/>
              </a:ext>
            </a:extLst>
          </p:cNvPr>
          <p:cNvSpPr txBox="1"/>
          <p:nvPr userDrawn="1"/>
        </p:nvSpPr>
        <p:spPr>
          <a:xfrm>
            <a:off x="1219200" y="1219200"/>
            <a:ext cx="9753600" cy="4419600"/>
          </a:xfrm>
          <a:prstGeom prst="rect">
            <a:avLst/>
          </a:prstGeom>
          <a:noFill/>
        </p:spPr>
        <p:txBody>
          <a:bodyPr wrap="square" rtlCol="0">
            <a:spAutoFit/>
          </a:bodyPr>
          <a:lstStyle/>
          <a:p>
            <a:endParaRPr lang="en-US" dirty="0"/>
          </a:p>
        </p:txBody>
      </p:sp>
      <p:sp>
        <p:nvSpPr>
          <p:cNvPr id="13" name="Google Shape;13;p2"/>
          <p:cNvSpPr txBox="1">
            <a:spLocks noGrp="1"/>
          </p:cNvSpPr>
          <p:nvPr>
            <p:ph type="ctrTitle"/>
          </p:nvPr>
        </p:nvSpPr>
        <p:spPr>
          <a:xfrm>
            <a:off x="1240800" y="1252933"/>
            <a:ext cx="9710400" cy="43520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lang="en-US" sz="6000" b="1" kern="1200" dirty="0">
                <a:gradFill>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gradFill>
                <a:latin typeface="Montserrat" pitchFamily="2" charset="0"/>
                <a:ea typeface="+mj-ea"/>
                <a:cs typeface="+mj-cs"/>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endParaRPr dirty="0"/>
          </a:p>
        </p:txBody>
      </p:sp>
      <p:sp>
        <p:nvSpPr>
          <p:cNvPr id="9" name="Slide Number Placeholder 5">
            <a:extLst>
              <a:ext uri="{FF2B5EF4-FFF2-40B4-BE49-F238E27FC236}">
                <a16:creationId xmlns:a16="http://schemas.microsoft.com/office/drawing/2014/main" id="{B1C801E0-23E3-4924-BF10-479E05C1AB5C}"/>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3195932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61AEB2-DCEA-4E21-84D4-C46E16F16520}"/>
              </a:ext>
            </a:extLst>
          </p:cNvPr>
          <p:cNvSpPr>
            <a:spLocks noGrp="1"/>
          </p:cNvSpPr>
          <p:nvPr>
            <p:ph type="title" hasCustomPrompt="1"/>
          </p:nvPr>
        </p:nvSpPr>
        <p:spPr>
          <a:xfrm>
            <a:off x="623947" y="555796"/>
            <a:ext cx="10944109" cy="697654"/>
          </a:xfrm>
        </p:spPr>
        <p:txBody>
          <a:bodyPr anchor="t">
            <a:noAutofit/>
          </a:bodyPr>
          <a:lstStyle>
            <a:lvl1pPr algn="l" defTabSz="914354" rtl="0" eaLnBrk="1" latinLnBrk="0" hangingPunct="1">
              <a:lnSpc>
                <a:spcPct val="90000"/>
              </a:lnSpc>
              <a:spcBef>
                <a:spcPct val="0"/>
              </a:spcBef>
              <a:buNone/>
              <a:defRPr lang="en-US" sz="4400" b="1" kern="1200" spc="0" dirty="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r>
              <a:rPr lang="en-US" dirty="0"/>
              <a:t>Click to edit title</a:t>
            </a:r>
          </a:p>
        </p:txBody>
      </p:sp>
      <p:sp>
        <p:nvSpPr>
          <p:cNvPr id="10" name="Slide Number Placeholder 5">
            <a:extLst>
              <a:ext uri="{FF2B5EF4-FFF2-40B4-BE49-F238E27FC236}">
                <a16:creationId xmlns:a16="http://schemas.microsoft.com/office/drawing/2014/main" id="{56A42F46-1BEF-46A0-8C7B-073D22EE9EC2}"/>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419760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B345-B685-E7E2-D8B0-729B162EAE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2D945-C8BF-A1D5-CE9D-91BDB9B2F7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2E5D7-4C3A-FD88-D224-F70426889AA4}"/>
              </a:ext>
            </a:extLst>
          </p:cNvPr>
          <p:cNvSpPr>
            <a:spLocks noGrp="1"/>
          </p:cNvSpPr>
          <p:nvPr>
            <p:ph type="dt" sz="half" idx="10"/>
          </p:nvPr>
        </p:nvSpPr>
        <p:spPr/>
        <p:txBody>
          <a:bodyPr/>
          <a:lstStyle/>
          <a:p>
            <a:fld id="{DCC7B319-BB7B-A045-8553-F75E15BE5758}" type="datetimeFigureOut">
              <a:rPr lang="en-US" smtClean="0"/>
              <a:t>7/8/24</a:t>
            </a:fld>
            <a:endParaRPr lang="en-US"/>
          </a:p>
        </p:txBody>
      </p:sp>
      <p:sp>
        <p:nvSpPr>
          <p:cNvPr id="5" name="Footer Placeholder 4">
            <a:extLst>
              <a:ext uri="{FF2B5EF4-FFF2-40B4-BE49-F238E27FC236}">
                <a16:creationId xmlns:a16="http://schemas.microsoft.com/office/drawing/2014/main" id="{0D9016D9-4411-66D6-F76A-598C68071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C54C6-D195-E8A5-9FA1-FDE02F0DEDBE}"/>
              </a:ext>
            </a:extLst>
          </p:cNvPr>
          <p:cNvSpPr>
            <a:spLocks noGrp="1"/>
          </p:cNvSpPr>
          <p:nvPr>
            <p:ph type="sldNum" sz="quarter" idx="12"/>
          </p:nvPr>
        </p:nvSpPr>
        <p:spPr/>
        <p:txBody>
          <a:bodyPr/>
          <a:lstStyle/>
          <a:p>
            <a:fld id="{E4BE01D4-CFA3-DB45-AE6B-CD82B354D0FB}" type="slidenum">
              <a:rPr lang="en-US" smtClean="0"/>
              <a:t>‹#›</a:t>
            </a:fld>
            <a:endParaRPr lang="en-US"/>
          </a:p>
        </p:txBody>
      </p:sp>
    </p:spTree>
    <p:extLst>
      <p:ext uri="{BB962C8B-B14F-4D97-AF65-F5344CB8AC3E}">
        <p14:creationId xmlns:p14="http://schemas.microsoft.com/office/powerpoint/2010/main" val="1379855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F467-83FC-29A2-3A32-3E7FE2DD6B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DFE2D5-3587-BC43-21AE-810AB27519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8A2995-DDBC-6387-CD6D-4F6DB3E3E8CB}"/>
              </a:ext>
            </a:extLst>
          </p:cNvPr>
          <p:cNvSpPr>
            <a:spLocks noGrp="1"/>
          </p:cNvSpPr>
          <p:nvPr>
            <p:ph type="dt" sz="half" idx="10"/>
          </p:nvPr>
        </p:nvSpPr>
        <p:spPr/>
        <p:txBody>
          <a:bodyPr/>
          <a:lstStyle/>
          <a:p>
            <a:fld id="{DCC7B319-BB7B-A045-8553-F75E15BE5758}" type="datetimeFigureOut">
              <a:rPr lang="en-US" smtClean="0"/>
              <a:t>7/8/24</a:t>
            </a:fld>
            <a:endParaRPr lang="en-US"/>
          </a:p>
        </p:txBody>
      </p:sp>
      <p:sp>
        <p:nvSpPr>
          <p:cNvPr id="5" name="Footer Placeholder 4">
            <a:extLst>
              <a:ext uri="{FF2B5EF4-FFF2-40B4-BE49-F238E27FC236}">
                <a16:creationId xmlns:a16="http://schemas.microsoft.com/office/drawing/2014/main" id="{A2CA2A39-DC10-D360-7A21-DFBF82D7F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50262-6D5B-958C-4B75-5F0F8A92E2A6}"/>
              </a:ext>
            </a:extLst>
          </p:cNvPr>
          <p:cNvSpPr>
            <a:spLocks noGrp="1"/>
          </p:cNvSpPr>
          <p:nvPr>
            <p:ph type="sldNum" sz="quarter" idx="12"/>
          </p:nvPr>
        </p:nvSpPr>
        <p:spPr/>
        <p:txBody>
          <a:bodyPr/>
          <a:lstStyle/>
          <a:p>
            <a:fld id="{E4BE01D4-CFA3-DB45-AE6B-CD82B354D0FB}" type="slidenum">
              <a:rPr lang="en-US" smtClean="0"/>
              <a:t>‹#›</a:t>
            </a:fld>
            <a:endParaRPr lang="en-US"/>
          </a:p>
        </p:txBody>
      </p:sp>
    </p:spTree>
    <p:extLst>
      <p:ext uri="{BB962C8B-B14F-4D97-AF65-F5344CB8AC3E}">
        <p14:creationId xmlns:p14="http://schemas.microsoft.com/office/powerpoint/2010/main" val="1033113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CD4D-4434-AC35-647C-48ED797C78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15ED-67F7-55A9-ED01-985E83562C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75B518-12F0-6C19-1428-9B48ED9B67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2ACA12-1716-A694-E06A-7510BD8CFFFE}"/>
              </a:ext>
            </a:extLst>
          </p:cNvPr>
          <p:cNvSpPr>
            <a:spLocks noGrp="1"/>
          </p:cNvSpPr>
          <p:nvPr>
            <p:ph type="dt" sz="half" idx="10"/>
          </p:nvPr>
        </p:nvSpPr>
        <p:spPr/>
        <p:txBody>
          <a:bodyPr/>
          <a:lstStyle/>
          <a:p>
            <a:fld id="{DCC7B319-BB7B-A045-8553-F75E15BE5758}" type="datetimeFigureOut">
              <a:rPr lang="en-US" smtClean="0"/>
              <a:t>7/8/24</a:t>
            </a:fld>
            <a:endParaRPr lang="en-US"/>
          </a:p>
        </p:txBody>
      </p:sp>
      <p:sp>
        <p:nvSpPr>
          <p:cNvPr id="6" name="Footer Placeholder 5">
            <a:extLst>
              <a:ext uri="{FF2B5EF4-FFF2-40B4-BE49-F238E27FC236}">
                <a16:creationId xmlns:a16="http://schemas.microsoft.com/office/drawing/2014/main" id="{10CBD611-EF41-FEEB-D8EF-3A88151BA6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C9001-02B9-FA19-738D-3B3C7CB171AF}"/>
              </a:ext>
            </a:extLst>
          </p:cNvPr>
          <p:cNvSpPr>
            <a:spLocks noGrp="1"/>
          </p:cNvSpPr>
          <p:nvPr>
            <p:ph type="sldNum" sz="quarter" idx="12"/>
          </p:nvPr>
        </p:nvSpPr>
        <p:spPr/>
        <p:txBody>
          <a:bodyPr/>
          <a:lstStyle/>
          <a:p>
            <a:fld id="{E4BE01D4-CFA3-DB45-AE6B-CD82B354D0FB}" type="slidenum">
              <a:rPr lang="en-US" smtClean="0"/>
              <a:t>‹#›</a:t>
            </a:fld>
            <a:endParaRPr lang="en-US"/>
          </a:p>
        </p:txBody>
      </p:sp>
    </p:spTree>
    <p:extLst>
      <p:ext uri="{BB962C8B-B14F-4D97-AF65-F5344CB8AC3E}">
        <p14:creationId xmlns:p14="http://schemas.microsoft.com/office/powerpoint/2010/main" val="1341509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2158-B02F-FB4F-7C3F-0EDFCF367E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F783D9-55C3-EC02-C239-B23B5A4C0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0F8396-7558-71BB-FA64-589F7BA244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3FD244-6E1A-8835-BD10-733BD7088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0216D2-CC83-A9D9-5629-4AA6B494E9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BA8352-48B9-E1E9-3FF6-7E2F4E402592}"/>
              </a:ext>
            </a:extLst>
          </p:cNvPr>
          <p:cNvSpPr>
            <a:spLocks noGrp="1"/>
          </p:cNvSpPr>
          <p:nvPr>
            <p:ph type="dt" sz="half" idx="10"/>
          </p:nvPr>
        </p:nvSpPr>
        <p:spPr/>
        <p:txBody>
          <a:bodyPr/>
          <a:lstStyle/>
          <a:p>
            <a:fld id="{DCC7B319-BB7B-A045-8553-F75E15BE5758}" type="datetimeFigureOut">
              <a:rPr lang="en-US" smtClean="0"/>
              <a:t>7/8/24</a:t>
            </a:fld>
            <a:endParaRPr lang="en-US"/>
          </a:p>
        </p:txBody>
      </p:sp>
      <p:sp>
        <p:nvSpPr>
          <p:cNvPr id="8" name="Footer Placeholder 7">
            <a:extLst>
              <a:ext uri="{FF2B5EF4-FFF2-40B4-BE49-F238E27FC236}">
                <a16:creationId xmlns:a16="http://schemas.microsoft.com/office/drawing/2014/main" id="{F22D56F0-E4A4-D2A9-D2AA-D3A673A229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1B17D1-7BFB-AE66-240F-BD0F36102C72}"/>
              </a:ext>
            </a:extLst>
          </p:cNvPr>
          <p:cNvSpPr>
            <a:spLocks noGrp="1"/>
          </p:cNvSpPr>
          <p:nvPr>
            <p:ph type="sldNum" sz="quarter" idx="12"/>
          </p:nvPr>
        </p:nvSpPr>
        <p:spPr/>
        <p:txBody>
          <a:bodyPr/>
          <a:lstStyle/>
          <a:p>
            <a:fld id="{E4BE01D4-CFA3-DB45-AE6B-CD82B354D0FB}" type="slidenum">
              <a:rPr lang="en-US" smtClean="0"/>
              <a:t>‹#›</a:t>
            </a:fld>
            <a:endParaRPr lang="en-US"/>
          </a:p>
        </p:txBody>
      </p:sp>
    </p:spTree>
    <p:extLst>
      <p:ext uri="{BB962C8B-B14F-4D97-AF65-F5344CB8AC3E}">
        <p14:creationId xmlns:p14="http://schemas.microsoft.com/office/powerpoint/2010/main" val="2673408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302C3-F619-FEE8-3D34-4E53A69B9D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8F0882-1DFA-719D-3BF5-3C08673DB65D}"/>
              </a:ext>
            </a:extLst>
          </p:cNvPr>
          <p:cNvSpPr>
            <a:spLocks noGrp="1"/>
          </p:cNvSpPr>
          <p:nvPr>
            <p:ph type="dt" sz="half" idx="10"/>
          </p:nvPr>
        </p:nvSpPr>
        <p:spPr/>
        <p:txBody>
          <a:bodyPr/>
          <a:lstStyle/>
          <a:p>
            <a:fld id="{DCC7B319-BB7B-A045-8553-F75E15BE5758}" type="datetimeFigureOut">
              <a:rPr lang="en-US" smtClean="0"/>
              <a:t>7/8/24</a:t>
            </a:fld>
            <a:endParaRPr lang="en-US"/>
          </a:p>
        </p:txBody>
      </p:sp>
      <p:sp>
        <p:nvSpPr>
          <p:cNvPr id="4" name="Footer Placeholder 3">
            <a:extLst>
              <a:ext uri="{FF2B5EF4-FFF2-40B4-BE49-F238E27FC236}">
                <a16:creationId xmlns:a16="http://schemas.microsoft.com/office/drawing/2014/main" id="{5652D681-40D9-A524-AA21-A92774C187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A40402-6A7E-442F-081F-22FAA6E84B93}"/>
              </a:ext>
            </a:extLst>
          </p:cNvPr>
          <p:cNvSpPr>
            <a:spLocks noGrp="1"/>
          </p:cNvSpPr>
          <p:nvPr>
            <p:ph type="sldNum" sz="quarter" idx="12"/>
          </p:nvPr>
        </p:nvSpPr>
        <p:spPr/>
        <p:txBody>
          <a:bodyPr/>
          <a:lstStyle/>
          <a:p>
            <a:fld id="{E4BE01D4-CFA3-DB45-AE6B-CD82B354D0FB}" type="slidenum">
              <a:rPr lang="en-US" smtClean="0"/>
              <a:t>‹#›</a:t>
            </a:fld>
            <a:endParaRPr lang="en-US"/>
          </a:p>
        </p:txBody>
      </p:sp>
    </p:spTree>
    <p:extLst>
      <p:ext uri="{BB962C8B-B14F-4D97-AF65-F5344CB8AC3E}">
        <p14:creationId xmlns:p14="http://schemas.microsoft.com/office/powerpoint/2010/main" val="1212660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5FA217-F461-4F43-8C52-41802FF0FDD8}"/>
              </a:ext>
            </a:extLst>
          </p:cNvPr>
          <p:cNvSpPr>
            <a:spLocks noGrp="1"/>
          </p:cNvSpPr>
          <p:nvPr>
            <p:ph type="dt" sz="half" idx="10"/>
          </p:nvPr>
        </p:nvSpPr>
        <p:spPr/>
        <p:txBody>
          <a:bodyPr/>
          <a:lstStyle/>
          <a:p>
            <a:fld id="{DCC7B319-BB7B-A045-8553-F75E15BE5758}" type="datetimeFigureOut">
              <a:rPr lang="en-US" smtClean="0"/>
              <a:t>7/8/24</a:t>
            </a:fld>
            <a:endParaRPr lang="en-US"/>
          </a:p>
        </p:txBody>
      </p:sp>
      <p:sp>
        <p:nvSpPr>
          <p:cNvPr id="3" name="Footer Placeholder 2">
            <a:extLst>
              <a:ext uri="{FF2B5EF4-FFF2-40B4-BE49-F238E27FC236}">
                <a16:creationId xmlns:a16="http://schemas.microsoft.com/office/drawing/2014/main" id="{44BA4B16-C3CC-532B-DFA9-E33363AAF2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1D92FA-DC46-28F5-4C6B-407B95A5ECB7}"/>
              </a:ext>
            </a:extLst>
          </p:cNvPr>
          <p:cNvSpPr>
            <a:spLocks noGrp="1"/>
          </p:cNvSpPr>
          <p:nvPr>
            <p:ph type="sldNum" sz="quarter" idx="12"/>
          </p:nvPr>
        </p:nvSpPr>
        <p:spPr/>
        <p:txBody>
          <a:bodyPr/>
          <a:lstStyle/>
          <a:p>
            <a:fld id="{E4BE01D4-CFA3-DB45-AE6B-CD82B354D0FB}" type="slidenum">
              <a:rPr lang="en-US" smtClean="0"/>
              <a:t>‹#›</a:t>
            </a:fld>
            <a:endParaRPr lang="en-US"/>
          </a:p>
        </p:txBody>
      </p:sp>
    </p:spTree>
    <p:extLst>
      <p:ext uri="{BB962C8B-B14F-4D97-AF65-F5344CB8AC3E}">
        <p14:creationId xmlns:p14="http://schemas.microsoft.com/office/powerpoint/2010/main" val="3286308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73CC-6339-6AC7-F987-7EEA061965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AE0B54-AB31-83AC-4D95-EECC3F1788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E676D7-5EE3-8785-1A80-A6FAA89FD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FF44BE-D62F-4D22-5E6E-7AFC92F7FE63}"/>
              </a:ext>
            </a:extLst>
          </p:cNvPr>
          <p:cNvSpPr>
            <a:spLocks noGrp="1"/>
          </p:cNvSpPr>
          <p:nvPr>
            <p:ph type="dt" sz="half" idx="10"/>
          </p:nvPr>
        </p:nvSpPr>
        <p:spPr/>
        <p:txBody>
          <a:bodyPr/>
          <a:lstStyle/>
          <a:p>
            <a:fld id="{DCC7B319-BB7B-A045-8553-F75E15BE5758}" type="datetimeFigureOut">
              <a:rPr lang="en-US" smtClean="0"/>
              <a:t>7/8/24</a:t>
            </a:fld>
            <a:endParaRPr lang="en-US"/>
          </a:p>
        </p:txBody>
      </p:sp>
      <p:sp>
        <p:nvSpPr>
          <p:cNvPr id="6" name="Footer Placeholder 5">
            <a:extLst>
              <a:ext uri="{FF2B5EF4-FFF2-40B4-BE49-F238E27FC236}">
                <a16:creationId xmlns:a16="http://schemas.microsoft.com/office/drawing/2014/main" id="{4C17CED3-5473-AADC-0DAA-4228DCE6FD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090EFD-7E2C-92FF-E3F7-8DF5EB551F03}"/>
              </a:ext>
            </a:extLst>
          </p:cNvPr>
          <p:cNvSpPr>
            <a:spLocks noGrp="1"/>
          </p:cNvSpPr>
          <p:nvPr>
            <p:ph type="sldNum" sz="quarter" idx="12"/>
          </p:nvPr>
        </p:nvSpPr>
        <p:spPr/>
        <p:txBody>
          <a:bodyPr/>
          <a:lstStyle/>
          <a:p>
            <a:fld id="{E4BE01D4-CFA3-DB45-AE6B-CD82B354D0FB}" type="slidenum">
              <a:rPr lang="en-US" smtClean="0"/>
              <a:t>‹#›</a:t>
            </a:fld>
            <a:endParaRPr lang="en-US"/>
          </a:p>
        </p:txBody>
      </p:sp>
    </p:spTree>
    <p:extLst>
      <p:ext uri="{BB962C8B-B14F-4D97-AF65-F5344CB8AC3E}">
        <p14:creationId xmlns:p14="http://schemas.microsoft.com/office/powerpoint/2010/main" val="949847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18EC-0F45-3B5E-A54B-37CC522D68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6A7904-96F4-EEB9-ECC8-689595F02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A0BD4B-38F9-E631-6225-4BCACC4362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FBDB6D-B380-9B9E-E10A-8261A829A43A}"/>
              </a:ext>
            </a:extLst>
          </p:cNvPr>
          <p:cNvSpPr>
            <a:spLocks noGrp="1"/>
          </p:cNvSpPr>
          <p:nvPr>
            <p:ph type="dt" sz="half" idx="10"/>
          </p:nvPr>
        </p:nvSpPr>
        <p:spPr/>
        <p:txBody>
          <a:bodyPr/>
          <a:lstStyle/>
          <a:p>
            <a:fld id="{DCC7B319-BB7B-A045-8553-F75E15BE5758}" type="datetimeFigureOut">
              <a:rPr lang="en-US" smtClean="0"/>
              <a:t>7/8/24</a:t>
            </a:fld>
            <a:endParaRPr lang="en-US"/>
          </a:p>
        </p:txBody>
      </p:sp>
      <p:sp>
        <p:nvSpPr>
          <p:cNvPr id="6" name="Footer Placeholder 5">
            <a:extLst>
              <a:ext uri="{FF2B5EF4-FFF2-40B4-BE49-F238E27FC236}">
                <a16:creationId xmlns:a16="http://schemas.microsoft.com/office/drawing/2014/main" id="{5B4A0576-2326-D5A1-F956-C6F858AE11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7FFCC8-2DAE-F205-A347-D0EDA1E6EC30}"/>
              </a:ext>
            </a:extLst>
          </p:cNvPr>
          <p:cNvSpPr>
            <a:spLocks noGrp="1"/>
          </p:cNvSpPr>
          <p:nvPr>
            <p:ph type="sldNum" sz="quarter" idx="12"/>
          </p:nvPr>
        </p:nvSpPr>
        <p:spPr/>
        <p:txBody>
          <a:bodyPr/>
          <a:lstStyle/>
          <a:p>
            <a:fld id="{E4BE01D4-CFA3-DB45-AE6B-CD82B354D0FB}" type="slidenum">
              <a:rPr lang="en-US" smtClean="0"/>
              <a:t>‹#›</a:t>
            </a:fld>
            <a:endParaRPr lang="en-US"/>
          </a:p>
        </p:txBody>
      </p:sp>
    </p:spTree>
    <p:extLst>
      <p:ext uri="{BB962C8B-B14F-4D97-AF65-F5344CB8AC3E}">
        <p14:creationId xmlns:p14="http://schemas.microsoft.com/office/powerpoint/2010/main" val="161070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B8CBE">
                <a:lumMod val="5000"/>
                <a:lumOff val="95000"/>
              </a:srgbClr>
            </a:gs>
            <a:gs pos="100000">
              <a:srgbClr val="2678A6">
                <a:lumMod val="10000"/>
                <a:lumOff val="90000"/>
              </a:srgbClr>
            </a:gs>
          </a:gsLst>
          <a:path path="circle">
            <a:fillToRect r="100000" b="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CE5B3B-EA0D-02FE-B601-C6A145791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1D16AB-F13E-D4F4-85F0-BE0B28A67C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43C31-9D77-9F31-7B4A-4D8C3C4430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7B319-BB7B-A045-8553-F75E15BE5758}" type="datetimeFigureOut">
              <a:rPr lang="en-US" smtClean="0"/>
              <a:t>7/8/24</a:t>
            </a:fld>
            <a:endParaRPr lang="en-US"/>
          </a:p>
        </p:txBody>
      </p:sp>
      <p:sp>
        <p:nvSpPr>
          <p:cNvPr id="5" name="Footer Placeholder 4">
            <a:extLst>
              <a:ext uri="{FF2B5EF4-FFF2-40B4-BE49-F238E27FC236}">
                <a16:creationId xmlns:a16="http://schemas.microsoft.com/office/drawing/2014/main" id="{AE462325-0EA6-76FE-FBA1-6EAB087C4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D8C7D2-30A0-9CC9-79B0-469D86075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E01D4-CFA3-DB45-AE6B-CD82B354D0FB}" type="slidenum">
              <a:rPr lang="en-US" smtClean="0"/>
              <a:t>‹#›</a:t>
            </a:fld>
            <a:endParaRPr lang="en-US"/>
          </a:p>
        </p:txBody>
      </p:sp>
    </p:spTree>
    <p:extLst>
      <p:ext uri="{BB962C8B-B14F-4D97-AF65-F5344CB8AC3E}">
        <p14:creationId xmlns:p14="http://schemas.microsoft.com/office/powerpoint/2010/main" val="179756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10.png"/><Relationship Id="rId5" Type="http://schemas.openxmlformats.org/officeDocument/2006/relationships/image" Target="../media/image30.png"/><Relationship Id="rId10" Type="http://schemas.openxmlformats.org/officeDocument/2006/relationships/image" Target="../media/image300.png"/><Relationship Id="rId4" Type="http://schemas.openxmlformats.org/officeDocument/2006/relationships/image" Target="../media/image29.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40.svg"/><Relationship Id="rId4" Type="http://schemas.microsoft.com/office/2007/relationships/hdphoto" Target="../media/hdphoto3.wdp"/><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46.png"/><Relationship Id="rId7" Type="http://schemas.openxmlformats.org/officeDocument/2006/relationships/image" Target="../media/image2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50.tiff"/><Relationship Id="rId7" Type="http://schemas.openxmlformats.org/officeDocument/2006/relationships/image" Target="../media/image53.png"/><Relationship Id="rId2" Type="http://schemas.openxmlformats.org/officeDocument/2006/relationships/image" Target="../media/image49.tiff"/><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9272"/>
            <a:lum/>
          </a:blip>
          <a:srcRect/>
          <a:stretch>
            <a:fillRect t="-9000" b="-9000"/>
          </a:stretch>
        </a:blip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6BFFAFC-2F31-62A0-EA78-4A5AB809D47E}"/>
              </a:ext>
            </a:extLst>
          </p:cNvPr>
          <p:cNvSpPr>
            <a:spLocks noGrp="1"/>
          </p:cNvSpPr>
          <p:nvPr>
            <p:ph type="title"/>
          </p:nvPr>
        </p:nvSpPr>
        <p:spPr>
          <a:xfrm>
            <a:off x="167951" y="503237"/>
            <a:ext cx="11868539" cy="1978706"/>
          </a:xfrm>
        </p:spPr>
        <p:txBody>
          <a:bodyPr>
            <a:normAutofit/>
          </a:bodyPr>
          <a:lstStyle/>
          <a:p>
            <a:pPr algn="ctr"/>
            <a:r>
              <a:rPr lang="en-CA" sz="5400" b="1" dirty="0">
                <a:latin typeface="Montserrat" pitchFamily="2" charset="77"/>
              </a:rPr>
              <a:t>HMM FOR ANIMAL MOVEMENT TUTORIAL</a:t>
            </a:r>
            <a:endParaRPr lang="en-US" sz="5400" b="1" dirty="0">
              <a:latin typeface="Montserrat" pitchFamily="2" charset="77"/>
            </a:endParaRPr>
          </a:p>
        </p:txBody>
      </p:sp>
      <p:sp>
        <p:nvSpPr>
          <p:cNvPr id="6" name="TextBox 5">
            <a:extLst>
              <a:ext uri="{FF2B5EF4-FFF2-40B4-BE49-F238E27FC236}">
                <a16:creationId xmlns:a16="http://schemas.microsoft.com/office/drawing/2014/main" id="{7B546CD3-EADE-40BF-71C4-22266D1B2F83}"/>
              </a:ext>
            </a:extLst>
          </p:cNvPr>
          <p:cNvSpPr txBox="1"/>
          <p:nvPr/>
        </p:nvSpPr>
        <p:spPr>
          <a:xfrm>
            <a:off x="3590987" y="2251110"/>
            <a:ext cx="5116016" cy="461665"/>
          </a:xfrm>
          <a:prstGeom prst="rect">
            <a:avLst/>
          </a:prstGeom>
          <a:noFill/>
        </p:spPr>
        <p:txBody>
          <a:bodyPr wrap="none" rtlCol="0">
            <a:spAutoFit/>
          </a:bodyPr>
          <a:lstStyle/>
          <a:p>
            <a:r>
              <a:rPr lang="en-US" sz="2400" b="1" dirty="0"/>
              <a:t>Marie Auger-</a:t>
            </a:r>
            <a:r>
              <a:rPr lang="en-US" sz="2400" b="1" dirty="0" err="1"/>
              <a:t>Méthé</a:t>
            </a:r>
            <a:r>
              <a:rPr lang="en-US" sz="2400" b="1" dirty="0"/>
              <a:t> and Fanny Dupont</a:t>
            </a:r>
          </a:p>
        </p:txBody>
      </p:sp>
    </p:spTree>
    <p:extLst>
      <p:ext uri="{BB962C8B-B14F-4D97-AF65-F5344CB8AC3E}">
        <p14:creationId xmlns:p14="http://schemas.microsoft.com/office/powerpoint/2010/main" val="3340585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a:xfrm>
            <a:off x="1491334" y="394896"/>
            <a:ext cx="10515600" cy="1325563"/>
          </a:xfrm>
        </p:spPr>
        <p:txBody>
          <a:bodyPr>
            <a:normAutofit/>
          </a:bodyPr>
          <a:lstStyle/>
          <a:p>
            <a:r>
              <a:rPr lang="en-CA" sz="3600" b="1" dirty="0">
                <a:latin typeface="Montserrat" pitchFamily="2" charset="77"/>
              </a:rPr>
              <a:t>Hidden Markov models – Framework</a:t>
            </a:r>
          </a:p>
        </p:txBody>
      </p:sp>
      <p:sp>
        <p:nvSpPr>
          <p:cNvPr id="13" name="Slide Number Placeholder 2">
            <a:extLst>
              <a:ext uri="{FF2B5EF4-FFF2-40B4-BE49-F238E27FC236}">
                <a16:creationId xmlns:a16="http://schemas.microsoft.com/office/drawing/2014/main" id="{036488B1-3761-49D0-8AEE-5AE33C6A8CC2}"/>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10</a:t>
            </a:fld>
            <a:endParaRPr lang="en-US" dirty="0"/>
          </a:p>
        </p:txBody>
      </p:sp>
      <p:sp>
        <p:nvSpPr>
          <p:cNvPr id="15" name="Oval 14">
            <a:extLst>
              <a:ext uri="{FF2B5EF4-FFF2-40B4-BE49-F238E27FC236}">
                <a16:creationId xmlns:a16="http://schemas.microsoft.com/office/drawing/2014/main" id="{E53A917B-0318-7D3D-1725-440306A88369}"/>
              </a:ext>
            </a:extLst>
          </p:cNvPr>
          <p:cNvSpPr/>
          <p:nvPr/>
        </p:nvSpPr>
        <p:spPr>
          <a:xfrm>
            <a:off x="3567530" y="2055151"/>
            <a:ext cx="914400" cy="914400"/>
          </a:xfrm>
          <a:prstGeom prst="ellipse">
            <a:avLst/>
          </a:prstGeom>
          <a:solidFill>
            <a:schemeClr val="bg2">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17" name="Oval 16">
            <a:extLst>
              <a:ext uri="{FF2B5EF4-FFF2-40B4-BE49-F238E27FC236}">
                <a16:creationId xmlns:a16="http://schemas.microsoft.com/office/drawing/2014/main" id="{CB63DC3A-E5FD-8DF2-128C-4E370DE3D92C}"/>
              </a:ext>
            </a:extLst>
          </p:cNvPr>
          <p:cNvSpPr/>
          <p:nvPr/>
        </p:nvSpPr>
        <p:spPr>
          <a:xfrm>
            <a:off x="5644339" y="2029132"/>
            <a:ext cx="914400" cy="9144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AAB1443-95A5-2B59-AE3F-555BAFED1D81}"/>
              </a:ext>
            </a:extLst>
          </p:cNvPr>
          <p:cNvSpPr/>
          <p:nvPr/>
        </p:nvSpPr>
        <p:spPr>
          <a:xfrm>
            <a:off x="8067643" y="2055151"/>
            <a:ext cx="914400" cy="9144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1CB01F2-E0DF-77CF-0C89-03BC0624D873}"/>
              </a:ext>
            </a:extLst>
          </p:cNvPr>
          <p:cNvSpPr/>
          <p:nvPr/>
        </p:nvSpPr>
        <p:spPr>
          <a:xfrm>
            <a:off x="8067643" y="4054088"/>
            <a:ext cx="914400" cy="914400"/>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AAC5126-FB57-68F0-6350-370F40D6E158}"/>
              </a:ext>
            </a:extLst>
          </p:cNvPr>
          <p:cNvSpPr/>
          <p:nvPr/>
        </p:nvSpPr>
        <p:spPr>
          <a:xfrm>
            <a:off x="5727011" y="3998759"/>
            <a:ext cx="914400" cy="914400"/>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974C4C6-2B2D-35AC-7C46-E4D788781602}"/>
              </a:ext>
            </a:extLst>
          </p:cNvPr>
          <p:cNvSpPr/>
          <p:nvPr/>
        </p:nvSpPr>
        <p:spPr>
          <a:xfrm>
            <a:off x="3567530" y="4054088"/>
            <a:ext cx="914400" cy="914400"/>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EE469B6-E639-890E-2D19-BA5CBEE8D57C}"/>
              </a:ext>
            </a:extLst>
          </p:cNvPr>
          <p:cNvSpPr txBox="1"/>
          <p:nvPr/>
        </p:nvSpPr>
        <p:spPr>
          <a:xfrm>
            <a:off x="8365255" y="4249678"/>
            <a:ext cx="655886" cy="523220"/>
          </a:xfrm>
          <a:prstGeom prst="rect">
            <a:avLst/>
          </a:prstGeom>
          <a:noFill/>
        </p:spPr>
        <p:txBody>
          <a:bodyPr wrap="square" rtlCol="0">
            <a:spAutoFit/>
          </a:bodyPr>
          <a:lstStyle/>
          <a:p>
            <a:r>
              <a:rPr lang="en-US" sz="2800" dirty="0"/>
              <a:t>Y</a:t>
            </a:r>
            <a:endParaRPr lang="en-US" dirty="0"/>
          </a:p>
        </p:txBody>
      </p:sp>
      <p:sp>
        <p:nvSpPr>
          <p:cNvPr id="25" name="TextBox 24">
            <a:extLst>
              <a:ext uri="{FF2B5EF4-FFF2-40B4-BE49-F238E27FC236}">
                <a16:creationId xmlns:a16="http://schemas.microsoft.com/office/drawing/2014/main" id="{75206F22-D8AC-2052-56DE-B3F67C1C63F2}"/>
              </a:ext>
            </a:extLst>
          </p:cNvPr>
          <p:cNvSpPr txBox="1"/>
          <p:nvPr/>
        </p:nvSpPr>
        <p:spPr>
          <a:xfrm>
            <a:off x="6024623" y="4249678"/>
            <a:ext cx="724511" cy="523220"/>
          </a:xfrm>
          <a:prstGeom prst="rect">
            <a:avLst/>
          </a:prstGeom>
          <a:noFill/>
        </p:spPr>
        <p:txBody>
          <a:bodyPr wrap="square" rtlCol="0">
            <a:spAutoFit/>
          </a:bodyPr>
          <a:lstStyle/>
          <a:p>
            <a:r>
              <a:rPr lang="en-US" sz="2800" dirty="0"/>
              <a:t>Y</a:t>
            </a:r>
            <a:endParaRPr lang="en-US" dirty="0"/>
          </a:p>
        </p:txBody>
      </p:sp>
      <p:sp>
        <p:nvSpPr>
          <p:cNvPr id="26" name="TextBox 25">
            <a:extLst>
              <a:ext uri="{FF2B5EF4-FFF2-40B4-BE49-F238E27FC236}">
                <a16:creationId xmlns:a16="http://schemas.microsoft.com/office/drawing/2014/main" id="{9663E9B2-D4E9-D7A9-9E2E-8E0CAF082D65}"/>
              </a:ext>
            </a:extLst>
          </p:cNvPr>
          <p:cNvSpPr txBox="1"/>
          <p:nvPr/>
        </p:nvSpPr>
        <p:spPr>
          <a:xfrm>
            <a:off x="3836354" y="4217953"/>
            <a:ext cx="623976" cy="523220"/>
          </a:xfrm>
          <a:prstGeom prst="rect">
            <a:avLst/>
          </a:prstGeom>
          <a:noFill/>
        </p:spPr>
        <p:txBody>
          <a:bodyPr wrap="square" rtlCol="0">
            <a:spAutoFit/>
          </a:bodyPr>
          <a:lstStyle/>
          <a:p>
            <a:r>
              <a:rPr lang="en-US" sz="2800" dirty="0"/>
              <a:t>Y</a:t>
            </a:r>
            <a:endParaRPr lang="en-US" dirty="0"/>
          </a:p>
        </p:txBody>
      </p:sp>
      <p:sp>
        <p:nvSpPr>
          <p:cNvPr id="27" name="TextBox 26">
            <a:extLst>
              <a:ext uri="{FF2B5EF4-FFF2-40B4-BE49-F238E27FC236}">
                <a16:creationId xmlns:a16="http://schemas.microsoft.com/office/drawing/2014/main" id="{989F46DB-208D-C9D1-8465-1A9A48CFF151}"/>
              </a:ext>
            </a:extLst>
          </p:cNvPr>
          <p:cNvSpPr txBox="1"/>
          <p:nvPr/>
        </p:nvSpPr>
        <p:spPr>
          <a:xfrm>
            <a:off x="3865142" y="2250741"/>
            <a:ext cx="595188" cy="523220"/>
          </a:xfrm>
          <a:prstGeom prst="rect">
            <a:avLst/>
          </a:prstGeom>
          <a:noFill/>
        </p:spPr>
        <p:txBody>
          <a:bodyPr wrap="square" rtlCol="0">
            <a:spAutoFit/>
          </a:bodyPr>
          <a:lstStyle/>
          <a:p>
            <a:r>
              <a:rPr lang="en-US" sz="2800" dirty="0"/>
              <a:t>S</a:t>
            </a:r>
            <a:endParaRPr lang="en-US" dirty="0"/>
          </a:p>
        </p:txBody>
      </p:sp>
      <p:sp>
        <p:nvSpPr>
          <p:cNvPr id="28" name="TextBox 27">
            <a:extLst>
              <a:ext uri="{FF2B5EF4-FFF2-40B4-BE49-F238E27FC236}">
                <a16:creationId xmlns:a16="http://schemas.microsoft.com/office/drawing/2014/main" id="{36899D22-59DD-BDD7-3BA9-7D7367B5F2CB}"/>
              </a:ext>
            </a:extLst>
          </p:cNvPr>
          <p:cNvSpPr txBox="1"/>
          <p:nvPr/>
        </p:nvSpPr>
        <p:spPr>
          <a:xfrm>
            <a:off x="5963475" y="2256720"/>
            <a:ext cx="914400" cy="523220"/>
          </a:xfrm>
          <a:prstGeom prst="rect">
            <a:avLst/>
          </a:prstGeom>
          <a:noFill/>
        </p:spPr>
        <p:txBody>
          <a:bodyPr wrap="square" rtlCol="0">
            <a:spAutoFit/>
          </a:bodyPr>
          <a:lstStyle/>
          <a:p>
            <a:r>
              <a:rPr lang="en-US" sz="2800" dirty="0"/>
              <a:t>S</a:t>
            </a:r>
            <a:endParaRPr lang="en-US" dirty="0"/>
          </a:p>
        </p:txBody>
      </p:sp>
      <p:sp>
        <p:nvSpPr>
          <p:cNvPr id="29" name="TextBox 28">
            <a:extLst>
              <a:ext uri="{FF2B5EF4-FFF2-40B4-BE49-F238E27FC236}">
                <a16:creationId xmlns:a16="http://schemas.microsoft.com/office/drawing/2014/main" id="{5EB3862B-F735-528B-1632-DDBA81DD8396}"/>
              </a:ext>
            </a:extLst>
          </p:cNvPr>
          <p:cNvSpPr txBox="1"/>
          <p:nvPr/>
        </p:nvSpPr>
        <p:spPr>
          <a:xfrm>
            <a:off x="8365254" y="2279484"/>
            <a:ext cx="665583" cy="523220"/>
          </a:xfrm>
          <a:prstGeom prst="rect">
            <a:avLst/>
          </a:prstGeom>
          <a:noFill/>
        </p:spPr>
        <p:txBody>
          <a:bodyPr wrap="square" rtlCol="0">
            <a:spAutoFit/>
          </a:bodyPr>
          <a:lstStyle/>
          <a:p>
            <a:r>
              <a:rPr lang="en-US" sz="2800" dirty="0"/>
              <a:t>S</a:t>
            </a:r>
            <a:endParaRPr lang="en-US" dirty="0"/>
          </a:p>
        </p:txBody>
      </p:sp>
      <p:sp>
        <p:nvSpPr>
          <p:cNvPr id="30" name="TextBox 29">
            <a:extLst>
              <a:ext uri="{FF2B5EF4-FFF2-40B4-BE49-F238E27FC236}">
                <a16:creationId xmlns:a16="http://schemas.microsoft.com/office/drawing/2014/main" id="{03C4E6E2-412E-391B-D713-88559E486E55}"/>
              </a:ext>
            </a:extLst>
          </p:cNvPr>
          <p:cNvSpPr txBox="1"/>
          <p:nvPr/>
        </p:nvSpPr>
        <p:spPr>
          <a:xfrm>
            <a:off x="3975848" y="2541094"/>
            <a:ext cx="356251" cy="276999"/>
          </a:xfrm>
          <a:prstGeom prst="rect">
            <a:avLst/>
          </a:prstGeom>
          <a:noFill/>
        </p:spPr>
        <p:txBody>
          <a:bodyPr wrap="none" rtlCol="0">
            <a:spAutoFit/>
          </a:bodyPr>
          <a:lstStyle/>
          <a:p>
            <a:r>
              <a:rPr lang="en-US" sz="1200" i="1" dirty="0"/>
              <a:t>t-1</a:t>
            </a:r>
          </a:p>
        </p:txBody>
      </p:sp>
      <p:sp>
        <p:nvSpPr>
          <p:cNvPr id="31" name="TextBox 30">
            <a:extLst>
              <a:ext uri="{FF2B5EF4-FFF2-40B4-BE49-F238E27FC236}">
                <a16:creationId xmlns:a16="http://schemas.microsoft.com/office/drawing/2014/main" id="{7442B4EC-FBB0-A589-A19D-3CA8DEC90AA4}"/>
              </a:ext>
            </a:extLst>
          </p:cNvPr>
          <p:cNvSpPr txBox="1"/>
          <p:nvPr/>
        </p:nvSpPr>
        <p:spPr>
          <a:xfrm>
            <a:off x="3958354" y="4455959"/>
            <a:ext cx="356251" cy="276999"/>
          </a:xfrm>
          <a:prstGeom prst="rect">
            <a:avLst/>
          </a:prstGeom>
          <a:noFill/>
        </p:spPr>
        <p:txBody>
          <a:bodyPr wrap="none" rtlCol="0">
            <a:spAutoFit/>
          </a:bodyPr>
          <a:lstStyle/>
          <a:p>
            <a:r>
              <a:rPr lang="en-US" sz="1200" i="1" dirty="0"/>
              <a:t>t-1</a:t>
            </a:r>
          </a:p>
        </p:txBody>
      </p:sp>
      <p:sp>
        <p:nvSpPr>
          <p:cNvPr id="32" name="TextBox 31">
            <a:extLst>
              <a:ext uri="{FF2B5EF4-FFF2-40B4-BE49-F238E27FC236}">
                <a16:creationId xmlns:a16="http://schemas.microsoft.com/office/drawing/2014/main" id="{ACC4468E-B365-EC79-0BBA-9D8342322C2A}"/>
              </a:ext>
            </a:extLst>
          </p:cNvPr>
          <p:cNvSpPr txBox="1"/>
          <p:nvPr/>
        </p:nvSpPr>
        <p:spPr>
          <a:xfrm>
            <a:off x="6075294" y="2538185"/>
            <a:ext cx="347422" cy="276999"/>
          </a:xfrm>
          <a:prstGeom prst="rect">
            <a:avLst/>
          </a:prstGeom>
          <a:noFill/>
        </p:spPr>
        <p:txBody>
          <a:bodyPr wrap="square" rtlCol="0">
            <a:spAutoFit/>
          </a:bodyPr>
          <a:lstStyle/>
          <a:p>
            <a:r>
              <a:rPr lang="en-US" sz="1200" i="1" dirty="0"/>
              <a:t>t</a:t>
            </a:r>
          </a:p>
        </p:txBody>
      </p:sp>
      <p:sp>
        <p:nvSpPr>
          <p:cNvPr id="33" name="TextBox 32">
            <a:extLst>
              <a:ext uri="{FF2B5EF4-FFF2-40B4-BE49-F238E27FC236}">
                <a16:creationId xmlns:a16="http://schemas.microsoft.com/office/drawing/2014/main" id="{BBD9933C-4F9C-8EEC-D9E9-0108899D0007}"/>
              </a:ext>
            </a:extLst>
          </p:cNvPr>
          <p:cNvSpPr txBox="1"/>
          <p:nvPr/>
        </p:nvSpPr>
        <p:spPr>
          <a:xfrm>
            <a:off x="6139556" y="4464174"/>
            <a:ext cx="501854" cy="276999"/>
          </a:xfrm>
          <a:prstGeom prst="rect">
            <a:avLst/>
          </a:prstGeom>
          <a:noFill/>
        </p:spPr>
        <p:txBody>
          <a:bodyPr wrap="square" rtlCol="0">
            <a:spAutoFit/>
          </a:bodyPr>
          <a:lstStyle/>
          <a:p>
            <a:r>
              <a:rPr lang="en-US" sz="1200" i="1" dirty="0"/>
              <a:t>t</a:t>
            </a:r>
          </a:p>
        </p:txBody>
      </p:sp>
      <p:sp>
        <p:nvSpPr>
          <p:cNvPr id="34" name="TextBox 33">
            <a:extLst>
              <a:ext uri="{FF2B5EF4-FFF2-40B4-BE49-F238E27FC236}">
                <a16:creationId xmlns:a16="http://schemas.microsoft.com/office/drawing/2014/main" id="{2A23A611-25B5-FDE4-3892-C4D2401F9A84}"/>
              </a:ext>
            </a:extLst>
          </p:cNvPr>
          <p:cNvSpPr txBox="1"/>
          <p:nvPr/>
        </p:nvSpPr>
        <p:spPr>
          <a:xfrm>
            <a:off x="8472978" y="4524245"/>
            <a:ext cx="391454" cy="276999"/>
          </a:xfrm>
          <a:prstGeom prst="rect">
            <a:avLst/>
          </a:prstGeom>
          <a:noFill/>
        </p:spPr>
        <p:txBody>
          <a:bodyPr wrap="none" rtlCol="0">
            <a:spAutoFit/>
          </a:bodyPr>
          <a:lstStyle/>
          <a:p>
            <a:r>
              <a:rPr lang="en-US" sz="1200" i="1" dirty="0"/>
              <a:t>t+1</a:t>
            </a:r>
          </a:p>
        </p:txBody>
      </p:sp>
      <p:sp>
        <p:nvSpPr>
          <p:cNvPr id="35" name="TextBox 34">
            <a:extLst>
              <a:ext uri="{FF2B5EF4-FFF2-40B4-BE49-F238E27FC236}">
                <a16:creationId xmlns:a16="http://schemas.microsoft.com/office/drawing/2014/main" id="{5AE074F6-47EE-3602-1D77-9F76A0CB6581}"/>
              </a:ext>
            </a:extLst>
          </p:cNvPr>
          <p:cNvSpPr txBox="1"/>
          <p:nvPr/>
        </p:nvSpPr>
        <p:spPr>
          <a:xfrm>
            <a:off x="8511013" y="2538184"/>
            <a:ext cx="391454" cy="276999"/>
          </a:xfrm>
          <a:prstGeom prst="rect">
            <a:avLst/>
          </a:prstGeom>
          <a:noFill/>
        </p:spPr>
        <p:txBody>
          <a:bodyPr wrap="none" rtlCol="0">
            <a:spAutoFit/>
          </a:bodyPr>
          <a:lstStyle/>
          <a:p>
            <a:r>
              <a:rPr lang="en-US" sz="1200" i="1" dirty="0"/>
              <a:t>t+1</a:t>
            </a:r>
          </a:p>
        </p:txBody>
      </p:sp>
      <p:cxnSp>
        <p:nvCxnSpPr>
          <p:cNvPr id="36" name="Straight Arrow Connector 35">
            <a:extLst>
              <a:ext uri="{FF2B5EF4-FFF2-40B4-BE49-F238E27FC236}">
                <a16:creationId xmlns:a16="http://schemas.microsoft.com/office/drawing/2014/main" id="{AC081A61-87D6-7428-B913-9DCB5C15B6FB}"/>
              </a:ext>
            </a:extLst>
          </p:cNvPr>
          <p:cNvCxnSpPr>
            <a:cxnSpLocks/>
          </p:cNvCxnSpPr>
          <p:nvPr/>
        </p:nvCxnSpPr>
        <p:spPr>
          <a:xfrm>
            <a:off x="1769095" y="2536220"/>
            <a:ext cx="1621766" cy="0"/>
          </a:xfrm>
          <a:prstGeom prst="straightConnector1">
            <a:avLst/>
          </a:prstGeom>
          <a:ln w="38100">
            <a:solidFill>
              <a:schemeClr val="tx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6B1A49-F25E-2497-1C27-5F6ABFC04B48}"/>
              </a:ext>
            </a:extLst>
          </p:cNvPr>
          <p:cNvCxnSpPr>
            <a:cxnSpLocks/>
          </p:cNvCxnSpPr>
          <p:nvPr/>
        </p:nvCxnSpPr>
        <p:spPr>
          <a:xfrm>
            <a:off x="4723470" y="2536220"/>
            <a:ext cx="879894" cy="0"/>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7C5C9C-4B99-818E-8FD6-712BDE4B1DE7}"/>
              </a:ext>
            </a:extLst>
          </p:cNvPr>
          <p:cNvCxnSpPr>
            <a:cxnSpLocks/>
          </p:cNvCxnSpPr>
          <p:nvPr/>
        </p:nvCxnSpPr>
        <p:spPr>
          <a:xfrm>
            <a:off x="7022323" y="2536220"/>
            <a:ext cx="879894" cy="0"/>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D8CADF-2DEF-E4F2-03F3-0986D7E7FA5B}"/>
              </a:ext>
            </a:extLst>
          </p:cNvPr>
          <p:cNvCxnSpPr>
            <a:cxnSpLocks/>
          </p:cNvCxnSpPr>
          <p:nvPr/>
        </p:nvCxnSpPr>
        <p:spPr>
          <a:xfrm>
            <a:off x="4037668" y="3190504"/>
            <a:ext cx="0" cy="68160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B09367D-5F52-118C-B18E-C127AB4CAA0F}"/>
              </a:ext>
            </a:extLst>
          </p:cNvPr>
          <p:cNvCxnSpPr>
            <a:cxnSpLocks/>
          </p:cNvCxnSpPr>
          <p:nvPr/>
        </p:nvCxnSpPr>
        <p:spPr>
          <a:xfrm>
            <a:off x="6184210" y="3190504"/>
            <a:ext cx="0" cy="68160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3FC2631-885D-9A29-E75F-4B5E71894312}"/>
              </a:ext>
            </a:extLst>
          </p:cNvPr>
          <p:cNvCxnSpPr>
            <a:cxnSpLocks/>
          </p:cNvCxnSpPr>
          <p:nvPr/>
        </p:nvCxnSpPr>
        <p:spPr>
          <a:xfrm>
            <a:off x="8524841" y="3190504"/>
            <a:ext cx="0" cy="68160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FF91C50-D317-6719-749D-55DB4E34CEAC}"/>
              </a:ext>
            </a:extLst>
          </p:cNvPr>
          <p:cNvCxnSpPr/>
          <p:nvPr/>
        </p:nvCxnSpPr>
        <p:spPr>
          <a:xfrm>
            <a:off x="9189078" y="2536220"/>
            <a:ext cx="1621766" cy="0"/>
          </a:xfrm>
          <a:prstGeom prst="straightConnector1">
            <a:avLst/>
          </a:prstGeom>
          <a:ln w="38100">
            <a:solidFill>
              <a:schemeClr val="tx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3F51884-69F4-321A-D09E-B4EE7001FE43}"/>
              </a:ext>
            </a:extLst>
          </p:cNvPr>
          <p:cNvSpPr txBox="1"/>
          <p:nvPr/>
        </p:nvSpPr>
        <p:spPr>
          <a:xfrm>
            <a:off x="5025714" y="2163482"/>
            <a:ext cx="314510" cy="369332"/>
          </a:xfrm>
          <a:prstGeom prst="rect">
            <a:avLst/>
          </a:prstGeom>
          <a:noFill/>
        </p:spPr>
        <p:txBody>
          <a:bodyPr wrap="none" rtlCol="0">
            <a:spAutoFit/>
          </a:bodyPr>
          <a:lstStyle/>
          <a:p>
            <a:r>
              <a:rPr lang="fr" dirty="0">
                <a:solidFill>
                  <a:schemeClr val="tx1"/>
                </a:solidFill>
              </a:rPr>
              <a:t>𝚪</a:t>
            </a:r>
            <a:endParaRPr lang="en-US" dirty="0"/>
          </a:p>
        </p:txBody>
      </p:sp>
      <p:sp>
        <p:nvSpPr>
          <p:cNvPr id="44" name="TextBox 43">
            <a:extLst>
              <a:ext uri="{FF2B5EF4-FFF2-40B4-BE49-F238E27FC236}">
                <a16:creationId xmlns:a16="http://schemas.microsoft.com/office/drawing/2014/main" id="{F4419DF9-954A-CFE5-0092-79BAAB6C48A6}"/>
              </a:ext>
            </a:extLst>
          </p:cNvPr>
          <p:cNvSpPr txBox="1"/>
          <p:nvPr/>
        </p:nvSpPr>
        <p:spPr>
          <a:xfrm>
            <a:off x="7341044" y="2173374"/>
            <a:ext cx="314510" cy="369332"/>
          </a:xfrm>
          <a:prstGeom prst="rect">
            <a:avLst/>
          </a:prstGeom>
          <a:noFill/>
        </p:spPr>
        <p:txBody>
          <a:bodyPr wrap="none" rtlCol="0">
            <a:spAutoFit/>
          </a:bodyPr>
          <a:lstStyle/>
          <a:p>
            <a:r>
              <a:rPr lang="fr" dirty="0">
                <a:solidFill>
                  <a:schemeClr val="tx1"/>
                </a:solidFill>
              </a:rPr>
              <a:t>𝚪</a:t>
            </a:r>
            <a:endParaRPr lang="en-US" dirty="0"/>
          </a:p>
        </p:txBody>
      </p:sp>
      <p:pic>
        <p:nvPicPr>
          <p:cNvPr id="5" name="Picture 4" descr="Timeline&#10;&#10;Description automatically generated">
            <a:extLst>
              <a:ext uri="{FF2B5EF4-FFF2-40B4-BE49-F238E27FC236}">
                <a16:creationId xmlns:a16="http://schemas.microsoft.com/office/drawing/2014/main" id="{43709147-CEBB-86A7-E1E6-9AE5C52F7C0E}"/>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982043" y="5390243"/>
            <a:ext cx="2886782" cy="132556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C90465-259C-5DD0-7B86-030B4036F58B}"/>
                  </a:ext>
                </a:extLst>
              </p:cNvPr>
              <p:cNvSpPr txBox="1"/>
              <p:nvPr/>
            </p:nvSpPr>
            <p:spPr>
              <a:xfrm>
                <a:off x="1769095" y="3398446"/>
                <a:ext cx="244573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latin typeface="Cambria Math" panose="02040503050406030204" pitchFamily="18" charset="0"/>
                        </a:rPr>
                        <m:t>Pr</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fr-CA" sz="1400" b="0" i="1" smtClean="0">
                                  <a:latin typeface="Cambria Math" panose="02040503050406030204" pitchFamily="18" charset="0"/>
                                </a:rPr>
                                <m:t>𝑌</m:t>
                              </m:r>
                            </m:e>
                            <m:sub>
                              <m:r>
                                <a:rPr lang="en-US" sz="1400">
                                  <a:latin typeface="Cambria Math" panose="02040503050406030204" pitchFamily="18" charset="0"/>
                                </a:rPr>
                                <m:t>𝑡</m:t>
                              </m:r>
                              <m:r>
                                <a:rPr lang="fr-CA" sz="1400" b="0" i="0" smtClean="0">
                                  <a:latin typeface="Cambria Math" panose="02040503050406030204" pitchFamily="18" charset="0"/>
                                </a:rPr>
                                <m:t>−1</m:t>
                              </m:r>
                            </m:sub>
                          </m:sSub>
                          <m:r>
                            <a:rPr lang="en-US" sz="1400">
                              <a:latin typeface="Cambria Math" panose="02040503050406030204" pitchFamily="18" charset="0"/>
                            </a:rPr>
                            <m:t>=</m:t>
                          </m:r>
                          <m:sSub>
                            <m:sSubPr>
                              <m:ctrlPr>
                                <a:rPr lang="en-US" sz="1400" i="1">
                                  <a:latin typeface="Cambria Math" panose="02040503050406030204" pitchFamily="18" charset="0"/>
                                </a:rPr>
                              </m:ctrlPr>
                            </m:sSubPr>
                            <m:e>
                              <m:r>
                                <a:rPr lang="fr-CA" sz="1400" b="0" i="1" smtClean="0">
                                  <a:latin typeface="Cambria Math" panose="02040503050406030204" pitchFamily="18" charset="0"/>
                                </a:rPr>
                                <m:t>𝑦</m:t>
                              </m:r>
                            </m:e>
                            <m:sub>
                              <m:r>
                                <a:rPr lang="en-US" sz="1400">
                                  <a:latin typeface="Cambria Math" panose="02040503050406030204" pitchFamily="18" charset="0"/>
                                </a:rPr>
                                <m:t>𝑡</m:t>
                              </m:r>
                              <m:r>
                                <a:rPr lang="fr-CA" sz="1400">
                                  <a:latin typeface="Cambria Math" panose="02040503050406030204" pitchFamily="18" charset="0"/>
                                </a:rPr>
                                <m:t>−1</m:t>
                              </m:r>
                            </m:sub>
                          </m:sSub>
                          <m:r>
                            <a:rPr lang="en-US" sz="1400">
                              <a:latin typeface="Cambria Math" panose="02040503050406030204" pitchFamily="18" charset="0"/>
                            </a:rPr>
                            <m:t>∣</m:t>
                          </m:r>
                          <m:sSub>
                            <m:sSubPr>
                              <m:ctrlPr>
                                <a:rPr lang="en-US" sz="1400" i="1">
                                  <a:latin typeface="Cambria Math" panose="02040503050406030204" pitchFamily="18" charset="0"/>
                                </a:rPr>
                              </m:ctrlPr>
                            </m:sSubPr>
                            <m:e>
                              <m:r>
                                <a:rPr lang="fr-CA" sz="1400" b="0" i="1" smtClean="0">
                                  <a:latin typeface="Cambria Math" panose="02040503050406030204" pitchFamily="18" charset="0"/>
                                </a:rPr>
                                <m:t>𝑆</m:t>
                              </m:r>
                            </m:e>
                            <m:sub>
                              <m:r>
                                <a:rPr lang="en-US" sz="1400">
                                  <a:latin typeface="Cambria Math" panose="02040503050406030204" pitchFamily="18" charset="0"/>
                                </a:rPr>
                                <m:t>𝑡</m:t>
                              </m:r>
                              <m:r>
                                <a:rPr lang="fr-CA" sz="1400" b="0" i="0" smtClean="0">
                                  <a:latin typeface="Cambria Math" panose="02040503050406030204" pitchFamily="18" charset="0"/>
                                </a:rPr>
                                <m:t>−1</m:t>
                              </m:r>
                            </m:sub>
                          </m:sSub>
                          <m:r>
                            <a:rPr lang="en-US" sz="1400">
                              <a:latin typeface="Cambria Math" panose="02040503050406030204" pitchFamily="18" charset="0"/>
                            </a:rPr>
                            <m:t>=</m:t>
                          </m:r>
                          <m:r>
                            <a:rPr lang="en-US" sz="1400">
                              <a:latin typeface="Cambria Math" panose="02040503050406030204" pitchFamily="18" charset="0"/>
                            </a:rPr>
                            <m:t>𝑖</m:t>
                          </m:r>
                        </m:e>
                      </m:d>
                    </m:oMath>
                  </m:oMathPara>
                </a14:m>
                <a:endParaRPr lang="en-US" sz="1400" dirty="0"/>
              </a:p>
            </p:txBody>
          </p:sp>
        </mc:Choice>
        <mc:Fallback xmlns="">
          <p:sp>
            <p:nvSpPr>
              <p:cNvPr id="16" name="TextBox 15">
                <a:extLst>
                  <a:ext uri="{FF2B5EF4-FFF2-40B4-BE49-F238E27FC236}">
                    <a16:creationId xmlns:a16="http://schemas.microsoft.com/office/drawing/2014/main" id="{32C90465-259C-5DD0-7B86-030B4036F58B}"/>
                  </a:ext>
                </a:extLst>
              </p:cNvPr>
              <p:cNvSpPr txBox="1">
                <a:spLocks noRot="1" noChangeAspect="1" noMove="1" noResize="1" noEditPoints="1" noAdjustHandles="1" noChangeArrowheads="1" noChangeShapeType="1" noTextEdit="1"/>
              </p:cNvSpPr>
              <p:nvPr/>
            </p:nvSpPr>
            <p:spPr>
              <a:xfrm>
                <a:off x="1769095" y="3398446"/>
                <a:ext cx="2445731" cy="307777"/>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123378-E879-AD61-9D30-322191D7F4E4}"/>
                  </a:ext>
                </a:extLst>
              </p:cNvPr>
              <p:cNvSpPr txBox="1"/>
              <p:nvPr/>
            </p:nvSpPr>
            <p:spPr>
              <a:xfrm>
                <a:off x="4070130" y="3400243"/>
                <a:ext cx="267900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latin typeface="Cambria Math" panose="02040503050406030204" pitchFamily="18" charset="0"/>
                        </a:rPr>
                        <m:t>Pr</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fr-CA" sz="1400" b="0" i="1" smtClean="0">
                                  <a:latin typeface="Cambria Math" panose="02040503050406030204" pitchFamily="18" charset="0"/>
                                </a:rPr>
                                <m:t>𝑌</m:t>
                              </m:r>
                            </m:e>
                            <m:sub>
                              <m:r>
                                <a:rPr lang="en-US" sz="1400">
                                  <a:latin typeface="Cambria Math" panose="02040503050406030204" pitchFamily="18" charset="0"/>
                                </a:rPr>
                                <m:t>𝑡</m:t>
                              </m:r>
                            </m:sub>
                          </m:sSub>
                          <m:r>
                            <a:rPr lang="en-US" sz="1400">
                              <a:latin typeface="Cambria Math" panose="02040503050406030204" pitchFamily="18" charset="0"/>
                            </a:rPr>
                            <m:t>=</m:t>
                          </m:r>
                          <m:r>
                            <m:rPr>
                              <m:sty m:val="p"/>
                            </m:rPr>
                            <a:rPr lang="fr-CA" sz="1400" b="0" i="0" smtClean="0">
                              <a:latin typeface="Cambria Math" panose="02040503050406030204" pitchFamily="18" charset="0"/>
                            </a:rPr>
                            <m:t>y</m:t>
                          </m:r>
                          <m:r>
                            <m:rPr>
                              <m:sty m:val="p"/>
                            </m:rPr>
                            <a:rPr lang="fr-CA" sz="1400" b="0" i="0" baseline="-25000" smtClean="0">
                              <a:latin typeface="Cambria Math" panose="02040503050406030204" pitchFamily="18" charset="0"/>
                            </a:rPr>
                            <m:t>t</m:t>
                          </m:r>
                          <m:r>
                            <a:rPr lang="en-US" sz="1400">
                              <a:latin typeface="Cambria Math" panose="02040503050406030204" pitchFamily="18" charset="0"/>
                            </a:rPr>
                            <m:t>∣</m:t>
                          </m:r>
                          <m:sSub>
                            <m:sSubPr>
                              <m:ctrlPr>
                                <a:rPr lang="en-US" sz="1400" i="1">
                                  <a:latin typeface="Cambria Math" panose="02040503050406030204" pitchFamily="18" charset="0"/>
                                </a:rPr>
                              </m:ctrlPr>
                            </m:sSubPr>
                            <m:e>
                              <m:r>
                                <a:rPr lang="fr-CA" sz="1400" b="0" i="1" smtClean="0">
                                  <a:latin typeface="Cambria Math" panose="02040503050406030204" pitchFamily="18" charset="0"/>
                                </a:rPr>
                                <m:t>𝑆</m:t>
                              </m:r>
                            </m:e>
                            <m:sub>
                              <m:r>
                                <a:rPr lang="en-US" sz="1400">
                                  <a:latin typeface="Cambria Math" panose="02040503050406030204" pitchFamily="18" charset="0"/>
                                </a:rPr>
                                <m:t>𝑡</m:t>
                              </m:r>
                            </m:sub>
                          </m:sSub>
                          <m:r>
                            <a:rPr lang="en-US" sz="1400">
                              <a:latin typeface="Cambria Math" panose="02040503050406030204" pitchFamily="18" charset="0"/>
                            </a:rPr>
                            <m:t>=</m:t>
                          </m:r>
                          <m:r>
                            <a:rPr lang="en-US" sz="1400">
                              <a:latin typeface="Cambria Math" panose="02040503050406030204" pitchFamily="18" charset="0"/>
                            </a:rPr>
                            <m:t>𝑖</m:t>
                          </m:r>
                        </m:e>
                      </m:d>
                    </m:oMath>
                  </m:oMathPara>
                </a14:m>
                <a:endParaRPr lang="en-US" sz="1600" dirty="0"/>
              </a:p>
            </p:txBody>
          </p:sp>
        </mc:Choice>
        <mc:Fallback xmlns="">
          <p:sp>
            <p:nvSpPr>
              <p:cNvPr id="22" name="TextBox 21">
                <a:extLst>
                  <a:ext uri="{FF2B5EF4-FFF2-40B4-BE49-F238E27FC236}">
                    <a16:creationId xmlns:a16="http://schemas.microsoft.com/office/drawing/2014/main" id="{66123378-E879-AD61-9D30-322191D7F4E4}"/>
                  </a:ext>
                </a:extLst>
              </p:cNvPr>
              <p:cNvSpPr txBox="1">
                <a:spLocks noRot="1" noChangeAspect="1" noMove="1" noResize="1" noEditPoints="1" noAdjustHandles="1" noChangeArrowheads="1" noChangeShapeType="1" noTextEdit="1"/>
              </p:cNvSpPr>
              <p:nvPr/>
            </p:nvSpPr>
            <p:spPr>
              <a:xfrm>
                <a:off x="4070130" y="3400243"/>
                <a:ext cx="2679004" cy="307777"/>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26A37B-5F34-8CCB-D7A5-1ED3BF06606F}"/>
                  </a:ext>
                </a:extLst>
              </p:cNvPr>
              <p:cNvSpPr txBox="1"/>
              <p:nvPr/>
            </p:nvSpPr>
            <p:spPr>
              <a:xfrm>
                <a:off x="6110730" y="3381414"/>
                <a:ext cx="267900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latin typeface="Cambria Math" panose="02040503050406030204" pitchFamily="18" charset="0"/>
                        </a:rPr>
                        <m:t>Pr</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fr-CA" sz="1400" b="0" i="1" smtClean="0">
                                  <a:latin typeface="Cambria Math" panose="02040503050406030204" pitchFamily="18" charset="0"/>
                                </a:rPr>
                                <m:t>𝑌</m:t>
                              </m:r>
                            </m:e>
                            <m:sub>
                              <m:r>
                                <a:rPr lang="en-US" sz="1400">
                                  <a:latin typeface="Cambria Math" panose="02040503050406030204" pitchFamily="18" charset="0"/>
                                </a:rPr>
                                <m:t>𝑡</m:t>
                              </m:r>
                              <m:r>
                                <a:rPr lang="fr-CA" sz="1400" b="0" i="0" smtClean="0">
                                  <a:latin typeface="Cambria Math" panose="02040503050406030204" pitchFamily="18" charset="0"/>
                                </a:rPr>
                                <m:t>+1</m:t>
                              </m:r>
                            </m:sub>
                          </m:sSub>
                          <m:r>
                            <a:rPr lang="en-US" sz="1400">
                              <a:latin typeface="Cambria Math" panose="02040503050406030204" pitchFamily="18" charset="0"/>
                            </a:rPr>
                            <m:t>=</m:t>
                          </m:r>
                          <m:sSub>
                            <m:sSubPr>
                              <m:ctrlPr>
                                <a:rPr lang="en-US" sz="1400" i="1">
                                  <a:latin typeface="Cambria Math" panose="02040503050406030204" pitchFamily="18" charset="0"/>
                                </a:rPr>
                              </m:ctrlPr>
                            </m:sSubPr>
                            <m:e>
                              <m:r>
                                <a:rPr lang="fr-CA" sz="1400" b="0" i="1" smtClean="0">
                                  <a:latin typeface="Cambria Math" panose="02040503050406030204" pitchFamily="18" charset="0"/>
                                </a:rPr>
                                <m:t>𝑦</m:t>
                              </m:r>
                            </m:e>
                            <m:sub>
                              <m:r>
                                <a:rPr lang="en-US" sz="1400">
                                  <a:latin typeface="Cambria Math" panose="02040503050406030204" pitchFamily="18" charset="0"/>
                                </a:rPr>
                                <m:t>𝑡</m:t>
                              </m:r>
                              <m:r>
                                <a:rPr lang="fr-CA" sz="1400">
                                  <a:latin typeface="Cambria Math" panose="02040503050406030204" pitchFamily="18" charset="0"/>
                                </a:rPr>
                                <m:t>+1</m:t>
                              </m:r>
                            </m:sub>
                          </m:sSub>
                          <m:r>
                            <a:rPr lang="en-US" sz="1400">
                              <a:latin typeface="Cambria Math" panose="02040503050406030204" pitchFamily="18" charset="0"/>
                            </a:rPr>
                            <m:t>∣</m:t>
                          </m:r>
                          <m:sSub>
                            <m:sSubPr>
                              <m:ctrlPr>
                                <a:rPr lang="en-US" sz="1400" i="1">
                                  <a:latin typeface="Cambria Math" panose="02040503050406030204" pitchFamily="18" charset="0"/>
                                </a:rPr>
                              </m:ctrlPr>
                            </m:sSubPr>
                            <m:e>
                              <m:r>
                                <a:rPr lang="fr-CA" sz="1400" b="0" i="1" smtClean="0">
                                  <a:latin typeface="Cambria Math" panose="02040503050406030204" pitchFamily="18" charset="0"/>
                                </a:rPr>
                                <m:t>𝑆</m:t>
                              </m:r>
                            </m:e>
                            <m:sub>
                              <m:r>
                                <a:rPr lang="en-US" sz="1400" smtClean="0">
                                  <a:latin typeface="Cambria Math" panose="02040503050406030204" pitchFamily="18" charset="0"/>
                                </a:rPr>
                                <m:t>𝑡</m:t>
                              </m:r>
                              <m:r>
                                <a:rPr lang="fr-CA" sz="1400" b="0" i="0" smtClean="0">
                                  <a:latin typeface="Cambria Math" panose="02040503050406030204" pitchFamily="18" charset="0"/>
                                </a:rPr>
                                <m:t>+1</m:t>
                              </m:r>
                            </m:sub>
                          </m:sSub>
                          <m:r>
                            <a:rPr lang="en-US" sz="1400">
                              <a:latin typeface="Cambria Math" panose="02040503050406030204" pitchFamily="18" charset="0"/>
                            </a:rPr>
                            <m:t>=</m:t>
                          </m:r>
                          <m:r>
                            <a:rPr lang="en-US" sz="1400">
                              <a:latin typeface="Cambria Math" panose="02040503050406030204" pitchFamily="18" charset="0"/>
                            </a:rPr>
                            <m:t>𝑖</m:t>
                          </m:r>
                        </m:e>
                      </m:d>
                    </m:oMath>
                  </m:oMathPara>
                </a14:m>
                <a:endParaRPr lang="en-US" sz="1400" dirty="0"/>
              </a:p>
            </p:txBody>
          </p:sp>
        </mc:Choice>
        <mc:Fallback xmlns="">
          <p:sp>
            <p:nvSpPr>
              <p:cNvPr id="23" name="TextBox 22">
                <a:extLst>
                  <a:ext uri="{FF2B5EF4-FFF2-40B4-BE49-F238E27FC236}">
                    <a16:creationId xmlns:a16="http://schemas.microsoft.com/office/drawing/2014/main" id="{2426A37B-5F34-8CCB-D7A5-1ED3BF06606F}"/>
                  </a:ext>
                </a:extLst>
              </p:cNvPr>
              <p:cNvSpPr txBox="1">
                <a:spLocks noRot="1" noChangeAspect="1" noMove="1" noResize="1" noEditPoints="1" noAdjustHandles="1" noChangeArrowheads="1" noChangeShapeType="1" noTextEdit="1"/>
              </p:cNvSpPr>
              <p:nvPr/>
            </p:nvSpPr>
            <p:spPr>
              <a:xfrm>
                <a:off x="6110730" y="3381414"/>
                <a:ext cx="2679004" cy="30777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32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4" grpId="0"/>
      <p:bldP spid="25" grpId="0"/>
      <p:bldP spid="26" grpId="0"/>
      <p:bldP spid="31" grpId="0"/>
      <p:bldP spid="33" grpId="0"/>
      <p:bldP spid="34" grpId="0"/>
      <p:bldP spid="16"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map of the world&#10;&#10;Description automatically generated with medium confidence">
            <a:extLst>
              <a:ext uri="{FF2B5EF4-FFF2-40B4-BE49-F238E27FC236}">
                <a16:creationId xmlns:a16="http://schemas.microsoft.com/office/drawing/2014/main" id="{FFD40544-C124-5896-A86D-C223183665C0}"/>
              </a:ext>
            </a:extLst>
          </p:cNvPr>
          <p:cNvPicPr>
            <a:picLocks noChangeAspect="1"/>
          </p:cNvPicPr>
          <p:nvPr/>
        </p:nvPicPr>
        <p:blipFill>
          <a:blip r:embed="rId3"/>
          <a:stretch>
            <a:fillRect/>
          </a:stretch>
        </p:blipFill>
        <p:spPr>
          <a:xfrm>
            <a:off x="8644258" y="2181487"/>
            <a:ext cx="2982326" cy="3802030"/>
          </a:xfrm>
          <a:prstGeom prst="rect">
            <a:avLst/>
          </a:prstGeom>
        </p:spPr>
      </p:pic>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a:xfrm>
            <a:off x="1028438" y="380157"/>
            <a:ext cx="10515600" cy="1325563"/>
          </a:xfrm>
        </p:spPr>
        <p:txBody>
          <a:bodyPr>
            <a:normAutofit/>
          </a:bodyPr>
          <a:lstStyle/>
          <a:p>
            <a:r>
              <a:rPr lang="en-CA" sz="4000" b="1" dirty="0">
                <a:latin typeface="Montserrat" pitchFamily="2" charset="77"/>
              </a:rPr>
              <a:t>Hidden Markov models – 2 states </a:t>
            </a:r>
          </a:p>
        </p:txBody>
      </p:sp>
      <p:sp>
        <p:nvSpPr>
          <p:cNvPr id="13" name="Slide Number Placeholder 2">
            <a:extLst>
              <a:ext uri="{FF2B5EF4-FFF2-40B4-BE49-F238E27FC236}">
                <a16:creationId xmlns:a16="http://schemas.microsoft.com/office/drawing/2014/main" id="{036488B1-3761-49D0-8AEE-5AE33C6A8CC2}"/>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11</a:t>
            </a:fld>
            <a:endParaRPr lang="en-US" dirty="0"/>
          </a:p>
        </p:txBody>
      </p:sp>
      <p:pic>
        <p:nvPicPr>
          <p:cNvPr id="45" name="Picture 44" descr="A blue and red lines on a black background&#10;&#10;Description automatically generated">
            <a:extLst>
              <a:ext uri="{FF2B5EF4-FFF2-40B4-BE49-F238E27FC236}">
                <a16:creationId xmlns:a16="http://schemas.microsoft.com/office/drawing/2014/main" id="{232F6C45-1C60-4768-6C78-CD9868B9C337}"/>
              </a:ext>
            </a:extLst>
          </p:cNvPr>
          <p:cNvPicPr>
            <a:picLocks noChangeAspect="1"/>
          </p:cNvPicPr>
          <p:nvPr/>
        </p:nvPicPr>
        <p:blipFill>
          <a:blip r:embed="rId4"/>
          <a:stretch>
            <a:fillRect/>
          </a:stretch>
        </p:blipFill>
        <p:spPr>
          <a:xfrm>
            <a:off x="8644257" y="2181487"/>
            <a:ext cx="2982327" cy="3802030"/>
          </a:xfrm>
          <a:prstGeom prst="rect">
            <a:avLst/>
          </a:prstGeom>
        </p:spPr>
      </p:pic>
      <p:grpSp>
        <p:nvGrpSpPr>
          <p:cNvPr id="5" name="plots greyscale">
            <a:extLst>
              <a:ext uri="{FF2B5EF4-FFF2-40B4-BE49-F238E27FC236}">
                <a16:creationId xmlns:a16="http://schemas.microsoft.com/office/drawing/2014/main" id="{537010D2-ADA6-C061-D899-CDCB1D249210}"/>
              </a:ext>
            </a:extLst>
          </p:cNvPr>
          <p:cNvGrpSpPr/>
          <p:nvPr/>
        </p:nvGrpSpPr>
        <p:grpSpPr>
          <a:xfrm>
            <a:off x="565416" y="1705720"/>
            <a:ext cx="4844785" cy="5207880"/>
            <a:chOff x="7008981" y="677831"/>
            <a:chExt cx="5183019" cy="6003780"/>
          </a:xfrm>
        </p:grpSpPr>
        <p:pic>
          <p:nvPicPr>
            <p:cNvPr id="6" name="Picture 5">
              <a:extLst>
                <a:ext uri="{FF2B5EF4-FFF2-40B4-BE49-F238E27FC236}">
                  <a16:creationId xmlns:a16="http://schemas.microsoft.com/office/drawing/2014/main" id="{4D239459-5701-048F-E925-C4FCF2E7E51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7008981" y="677831"/>
              <a:ext cx="5183019" cy="2954443"/>
            </a:xfrm>
            <a:prstGeom prst="rect">
              <a:avLst/>
            </a:prstGeom>
          </p:spPr>
        </p:pic>
        <p:pic>
          <p:nvPicPr>
            <p:cNvPr id="7" name="Picture 6">
              <a:extLst>
                <a:ext uri="{FF2B5EF4-FFF2-40B4-BE49-F238E27FC236}">
                  <a16:creationId xmlns:a16="http://schemas.microsoft.com/office/drawing/2014/main" id="{370728FC-1FB4-D345-36AF-FE26F4850D4F}"/>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7008981" y="3727168"/>
              <a:ext cx="4942497" cy="2954443"/>
            </a:xfrm>
            <a:prstGeom prst="rect">
              <a:avLst/>
            </a:prstGeom>
          </p:spPr>
        </p:pic>
      </p:grpSp>
      <p:pic>
        <p:nvPicPr>
          <p:cNvPr id="4" name="Picture 3" descr="A screenshot of a graph&#10;&#10;Description automatically generated">
            <a:extLst>
              <a:ext uri="{FF2B5EF4-FFF2-40B4-BE49-F238E27FC236}">
                <a16:creationId xmlns:a16="http://schemas.microsoft.com/office/drawing/2014/main" id="{E27D21E1-C4DA-8C7B-DCA2-37B94BF92CDC}"/>
              </a:ext>
            </a:extLst>
          </p:cNvPr>
          <p:cNvPicPr>
            <a:picLocks noChangeAspect="1"/>
          </p:cNvPicPr>
          <p:nvPr/>
        </p:nvPicPr>
        <p:blipFill>
          <a:blip r:embed="rId9"/>
          <a:stretch>
            <a:fillRect/>
          </a:stretch>
        </p:blipFill>
        <p:spPr>
          <a:xfrm>
            <a:off x="391115" y="1576085"/>
            <a:ext cx="5716862" cy="5549464"/>
          </a:xfrm>
          <a:prstGeom prst="rect">
            <a:avLst/>
          </a:prstGeom>
        </p:spPr>
      </p:pic>
      <p:grpSp>
        <p:nvGrpSpPr>
          <p:cNvPr id="8" name="Group 7">
            <a:extLst>
              <a:ext uri="{FF2B5EF4-FFF2-40B4-BE49-F238E27FC236}">
                <a16:creationId xmlns:a16="http://schemas.microsoft.com/office/drawing/2014/main" id="{38D69F8B-ACF6-E28C-77AE-A2FDCAE4EBB5}"/>
              </a:ext>
            </a:extLst>
          </p:cNvPr>
          <p:cNvGrpSpPr/>
          <p:nvPr/>
        </p:nvGrpSpPr>
        <p:grpSpPr>
          <a:xfrm>
            <a:off x="5661931" y="2093793"/>
            <a:ext cx="2982326" cy="893318"/>
            <a:chOff x="3565053" y="1570106"/>
            <a:chExt cx="3332728" cy="1051598"/>
          </a:xfrm>
        </p:grpSpPr>
        <p:grpSp>
          <p:nvGrpSpPr>
            <p:cNvPr id="9" name="Group 8">
              <a:extLst>
                <a:ext uri="{FF2B5EF4-FFF2-40B4-BE49-F238E27FC236}">
                  <a16:creationId xmlns:a16="http://schemas.microsoft.com/office/drawing/2014/main" id="{CF28AC21-AE74-097D-E762-CCBC72A7003B}"/>
                </a:ext>
              </a:extLst>
            </p:cNvPr>
            <p:cNvGrpSpPr/>
            <p:nvPr/>
          </p:nvGrpSpPr>
          <p:grpSpPr>
            <a:xfrm>
              <a:off x="3565053" y="1570106"/>
              <a:ext cx="3332728" cy="1051598"/>
              <a:chOff x="4567376" y="1695554"/>
              <a:chExt cx="3644839" cy="1150080"/>
            </a:xfrm>
          </p:grpSpPr>
          <p:sp>
            <p:nvSpPr>
              <p:cNvPr id="11" name="Freeform: Shape 85">
                <a:extLst>
                  <a:ext uri="{FF2B5EF4-FFF2-40B4-BE49-F238E27FC236}">
                    <a16:creationId xmlns:a16="http://schemas.microsoft.com/office/drawing/2014/main" id="{4D0CA4B7-519F-980B-CA64-C08881FC686F}"/>
                  </a:ext>
                </a:extLst>
              </p:cNvPr>
              <p:cNvSpPr/>
              <p:nvPr/>
            </p:nvSpPr>
            <p:spPr>
              <a:xfrm>
                <a:off x="6809304" y="1809248"/>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800" dirty="0"/>
              </a:p>
            </p:txBody>
          </p:sp>
          <p:sp>
            <p:nvSpPr>
              <p:cNvPr id="12" name="Arc 50">
                <a:extLst>
                  <a:ext uri="{FF2B5EF4-FFF2-40B4-BE49-F238E27FC236}">
                    <a16:creationId xmlns:a16="http://schemas.microsoft.com/office/drawing/2014/main" id="{388A3146-3A01-5E5D-7F31-B01224BE9527}"/>
                  </a:ext>
                </a:extLst>
              </p:cNvPr>
              <p:cNvSpPr>
                <a:spLocks noChangeAspect="1" noEditPoints="1" noChangeArrowheads="1" noChangeShapeType="1"/>
              </p:cNvSpPr>
              <p:nvPr/>
            </p:nvSpPr>
            <p:spPr bwMode="auto">
              <a:xfrm rot="8113418">
                <a:off x="4567376" y="2022337"/>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5565C6"/>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4" name="Arc 50">
                <a:extLst>
                  <a:ext uri="{FF2B5EF4-FFF2-40B4-BE49-F238E27FC236}">
                    <a16:creationId xmlns:a16="http://schemas.microsoft.com/office/drawing/2014/main" id="{BABCA403-8DC1-9BE7-053E-EB8FCD141CD7}"/>
                  </a:ext>
                </a:extLst>
              </p:cNvPr>
              <p:cNvSpPr>
                <a:spLocks noChangeAspect="1" noEditPoints="1" noChangeArrowheads="1" noChangeShapeType="1"/>
              </p:cNvSpPr>
              <p:nvPr/>
            </p:nvSpPr>
            <p:spPr bwMode="auto">
              <a:xfrm rot="8113418" flipH="1" flipV="1">
                <a:off x="7691667" y="2003891"/>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5" name="Arc 14">
                <a:extLst>
                  <a:ext uri="{FF2B5EF4-FFF2-40B4-BE49-F238E27FC236}">
                    <a16:creationId xmlns:a16="http://schemas.microsoft.com/office/drawing/2014/main" id="{844E186E-BDE5-78D9-D193-1D89BD1C98F5}"/>
                  </a:ext>
                </a:extLst>
              </p:cNvPr>
              <p:cNvSpPr/>
              <p:nvPr/>
            </p:nvSpPr>
            <p:spPr>
              <a:xfrm>
                <a:off x="5659721" y="1695554"/>
                <a:ext cx="1460149" cy="1150080"/>
              </a:xfrm>
              <a:prstGeom prst="arc">
                <a:avLst>
                  <a:gd name="adj1" fmla="val 12568956"/>
                  <a:gd name="adj2" fmla="val 19702535"/>
                </a:avLst>
              </a:prstGeom>
              <a:ln w="38100">
                <a:solidFill>
                  <a:srgbClr val="5565C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85ACA665-3C68-876C-D1C3-1E9F83ECE373}"/>
                  </a:ext>
                </a:extLst>
              </p:cNvPr>
              <p:cNvSpPr/>
              <p:nvPr/>
            </p:nvSpPr>
            <p:spPr>
              <a:xfrm rot="10800000">
                <a:off x="5659721" y="1695554"/>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0" name="rounded triangle">
              <a:extLst>
                <a:ext uri="{FF2B5EF4-FFF2-40B4-BE49-F238E27FC236}">
                  <a16:creationId xmlns:a16="http://schemas.microsoft.com/office/drawing/2014/main" id="{6B664696-B1A1-0B3D-B781-1E10ECBAA1E7}"/>
                </a:ext>
              </a:extLst>
            </p:cNvPr>
            <p:cNvSpPr/>
            <p:nvPr/>
          </p:nvSpPr>
          <p:spPr>
            <a:xfrm flipH="1" flipV="1">
              <a:off x="3991528" y="1821774"/>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5565C6"/>
            </a:solidFill>
            <a:ln w="38100">
              <a:solidFill>
                <a:srgbClr val="5565C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577303B-EE16-13C1-6730-8280A6CDA038}"/>
                  </a:ext>
                </a:extLst>
              </p:cNvPr>
              <p:cNvSpPr txBox="1"/>
              <p:nvPr/>
            </p:nvSpPr>
            <p:spPr>
              <a:xfrm>
                <a:off x="6890167" y="1705720"/>
                <a:ext cx="606182" cy="369332"/>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baseline="-25000" dirty="0"/>
                  <a:t>12</a:t>
                </a:r>
              </a:p>
            </p:txBody>
          </p:sp>
        </mc:Choice>
        <mc:Fallback xmlns="">
          <p:sp>
            <p:nvSpPr>
              <p:cNvPr id="17" name="TextBox 16">
                <a:extLst>
                  <a:ext uri="{FF2B5EF4-FFF2-40B4-BE49-F238E27FC236}">
                    <a16:creationId xmlns:a16="http://schemas.microsoft.com/office/drawing/2014/main" id="{7577303B-EE16-13C1-6730-8280A6CDA038}"/>
                  </a:ext>
                </a:extLst>
              </p:cNvPr>
              <p:cNvSpPr txBox="1">
                <a:spLocks noRot="1" noChangeAspect="1" noMove="1" noResize="1" noEditPoints="1" noAdjustHandles="1" noChangeArrowheads="1" noChangeShapeType="1" noTextEdit="1"/>
              </p:cNvSpPr>
              <p:nvPr/>
            </p:nvSpPr>
            <p:spPr>
              <a:xfrm>
                <a:off x="6890167" y="1705720"/>
                <a:ext cx="606182" cy="369332"/>
              </a:xfrm>
              <a:prstGeom prst="rect">
                <a:avLst/>
              </a:prstGeom>
              <a:blipFill>
                <a:blip r:embed="rId1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8573BF-8D11-8696-1834-C89E4B15CF2A}"/>
                  </a:ext>
                </a:extLst>
              </p:cNvPr>
              <p:cNvSpPr txBox="1"/>
              <p:nvPr/>
            </p:nvSpPr>
            <p:spPr>
              <a:xfrm>
                <a:off x="5652480" y="2311906"/>
                <a:ext cx="606182" cy="369332"/>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baseline="-25000" dirty="0"/>
                  <a:t>11</a:t>
                </a:r>
              </a:p>
            </p:txBody>
          </p:sp>
        </mc:Choice>
        <mc:Fallback xmlns="">
          <p:sp>
            <p:nvSpPr>
              <p:cNvPr id="18" name="TextBox 17">
                <a:extLst>
                  <a:ext uri="{FF2B5EF4-FFF2-40B4-BE49-F238E27FC236}">
                    <a16:creationId xmlns:a16="http://schemas.microsoft.com/office/drawing/2014/main" id="{998573BF-8D11-8696-1834-C89E4B15CF2A}"/>
                  </a:ext>
                </a:extLst>
              </p:cNvPr>
              <p:cNvSpPr txBox="1">
                <a:spLocks noRot="1" noChangeAspect="1" noMove="1" noResize="1" noEditPoints="1" noAdjustHandles="1" noChangeArrowheads="1" noChangeShapeType="1" noTextEdit="1"/>
              </p:cNvSpPr>
              <p:nvPr/>
            </p:nvSpPr>
            <p:spPr>
              <a:xfrm>
                <a:off x="5652480" y="2311906"/>
                <a:ext cx="606182" cy="369332"/>
              </a:xfrm>
              <a:prstGeom prst="rect">
                <a:avLst/>
              </a:prstGeom>
              <a:blipFill>
                <a:blip r:embed="rId11"/>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416F5C-435E-2E55-2F55-E8660CC3B10E}"/>
                  </a:ext>
                </a:extLst>
              </p:cNvPr>
              <p:cNvSpPr txBox="1"/>
              <p:nvPr/>
            </p:nvSpPr>
            <p:spPr>
              <a:xfrm>
                <a:off x="8186328" y="2277296"/>
                <a:ext cx="606182" cy="369332"/>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baseline="-25000" dirty="0"/>
                  <a:t>22</a:t>
                </a:r>
              </a:p>
            </p:txBody>
          </p:sp>
        </mc:Choice>
        <mc:Fallback xmlns="">
          <p:sp>
            <p:nvSpPr>
              <p:cNvPr id="19" name="TextBox 18">
                <a:extLst>
                  <a:ext uri="{FF2B5EF4-FFF2-40B4-BE49-F238E27FC236}">
                    <a16:creationId xmlns:a16="http://schemas.microsoft.com/office/drawing/2014/main" id="{3F416F5C-435E-2E55-2F55-E8660CC3B10E}"/>
                  </a:ext>
                </a:extLst>
              </p:cNvPr>
              <p:cNvSpPr txBox="1">
                <a:spLocks noRot="1" noChangeAspect="1" noMove="1" noResize="1" noEditPoints="1" noAdjustHandles="1" noChangeArrowheads="1" noChangeShapeType="1" noTextEdit="1"/>
              </p:cNvSpPr>
              <p:nvPr/>
            </p:nvSpPr>
            <p:spPr>
              <a:xfrm>
                <a:off x="8186328" y="2277296"/>
                <a:ext cx="606182" cy="369332"/>
              </a:xfrm>
              <a:prstGeom prst="rect">
                <a:avLst/>
              </a:prstGeom>
              <a:blipFill>
                <a:blip r:embed="rId1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91544B6-A597-996E-D1A1-3E1435A09C28}"/>
                  </a:ext>
                </a:extLst>
              </p:cNvPr>
              <p:cNvSpPr txBox="1"/>
              <p:nvPr/>
            </p:nvSpPr>
            <p:spPr>
              <a:xfrm>
                <a:off x="6803082" y="2902373"/>
                <a:ext cx="606182" cy="369332"/>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baseline="-25000" dirty="0"/>
                  <a:t>21</a:t>
                </a:r>
              </a:p>
            </p:txBody>
          </p:sp>
        </mc:Choice>
        <mc:Fallback xmlns="">
          <p:sp>
            <p:nvSpPr>
              <p:cNvPr id="20" name="TextBox 19">
                <a:extLst>
                  <a:ext uri="{FF2B5EF4-FFF2-40B4-BE49-F238E27FC236}">
                    <a16:creationId xmlns:a16="http://schemas.microsoft.com/office/drawing/2014/main" id="{191544B6-A597-996E-D1A1-3E1435A09C28}"/>
                  </a:ext>
                </a:extLst>
              </p:cNvPr>
              <p:cNvSpPr txBox="1">
                <a:spLocks noRot="1" noChangeAspect="1" noMove="1" noResize="1" noEditPoints="1" noAdjustHandles="1" noChangeArrowheads="1" noChangeShapeType="1" noTextEdit="1"/>
              </p:cNvSpPr>
              <p:nvPr/>
            </p:nvSpPr>
            <p:spPr>
              <a:xfrm>
                <a:off x="6803082" y="2902373"/>
                <a:ext cx="606182" cy="369332"/>
              </a:xfrm>
              <a:prstGeom prst="rect">
                <a:avLst/>
              </a:prstGeom>
              <a:blipFill>
                <a:blip r:embed="rId13"/>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406084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Content Placeholder 28">
                <a:extLst>
                  <a:ext uri="{FF2B5EF4-FFF2-40B4-BE49-F238E27FC236}">
                    <a16:creationId xmlns:a16="http://schemas.microsoft.com/office/drawing/2014/main" id="{ACC874DB-838B-4CD2-9DD6-738E4DEBFA1D}"/>
                  </a:ext>
                </a:extLst>
              </p:cNvPr>
              <p:cNvSpPr>
                <a:spLocks noGrp="1"/>
              </p:cNvSpPr>
              <p:nvPr>
                <p:ph idx="1"/>
              </p:nvPr>
            </p:nvSpPr>
            <p:spPr/>
            <p:txBody>
              <a:bodyPr/>
              <a:lstStyle/>
              <a:p>
                <a:r>
                  <a:rPr lang="en-US" dirty="0"/>
                  <a:t>Number of states:  </a:t>
                </a:r>
                <a14:m>
                  <m:oMath xmlns:m="http://schemas.openxmlformats.org/officeDocument/2006/math">
                    <m:r>
                      <a:rPr lang="en-CA" i="1">
                        <a:latin typeface="Cambria Math" panose="02040503050406030204" pitchFamily="18" charset="0"/>
                      </a:rPr>
                      <m:t>𝑚</m:t>
                    </m:r>
                  </m:oMath>
                </a14:m>
                <a:endParaRPr lang="en-CA" dirty="0"/>
              </a:p>
              <a:p>
                <a:r>
                  <a:rPr lang="en-US" dirty="0"/>
                  <a:t>State probability: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fr-CA" b="0" i="1" smtClean="0">
                                <a:latin typeface="Cambria Math" panose="02040503050406030204" pitchFamily="18" charset="0"/>
                              </a:rPr>
                              <m:t>𝑆</m:t>
                            </m:r>
                          </m:e>
                          <m:sub>
                            <m:r>
                              <a:rPr lang="en-US">
                                <a:latin typeface="Cambria Math" panose="02040503050406030204" pitchFamily="18" charset="0"/>
                              </a:rPr>
                              <m:t>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fr-CA" b="0" i="1" smtClean="0">
                                <a:latin typeface="Cambria Math" panose="02040503050406030204" pitchFamily="18" charset="0"/>
                              </a:rPr>
                              <m:t>𝑆</m:t>
                            </m:r>
                          </m:e>
                          <m:sub>
                            <m:r>
                              <a:rPr lang="en-US">
                                <a:latin typeface="Cambria Math" panose="02040503050406030204" pitchFamily="18" charset="0"/>
                              </a:rPr>
                              <m:t>𝑡</m:t>
                            </m:r>
                            <m:r>
                              <a:rPr lang="en-US">
                                <a:latin typeface="Cambria Math" panose="02040503050406030204" pitchFamily="18" charset="0"/>
                              </a:rPr>
                              <m:t>−1</m:t>
                            </m:r>
                          </m:sub>
                        </m:sSub>
                      </m:e>
                    </m:d>
                  </m:oMath>
                </a14:m>
                <a:endParaRPr lang="en-US" dirty="0"/>
              </a:p>
              <a:p>
                <a:r>
                  <a:rPr lang="en-US" dirty="0"/>
                  <a:t>State dependent distribution: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fr-CA" b="0" i="1" smtClean="0">
                                <a:latin typeface="Cambria Math" panose="02040503050406030204" pitchFamily="18" charset="0"/>
                              </a:rPr>
                              <m:t>𝑌</m:t>
                            </m:r>
                          </m:e>
                          <m:sub>
                            <m:r>
                              <a:rPr lang="en-US">
                                <a:latin typeface="Cambria Math" panose="02040503050406030204" pitchFamily="18" charset="0"/>
                              </a:rPr>
                              <m:t>𝑡</m:t>
                            </m:r>
                          </m:sub>
                        </m:sSub>
                        <m:r>
                          <a:rPr lang="en-US">
                            <a:latin typeface="Cambria Math" panose="02040503050406030204" pitchFamily="18" charset="0"/>
                          </a:rPr>
                          <m:t>=</m:t>
                        </m:r>
                        <m:r>
                          <m:rPr>
                            <m:sty m:val="p"/>
                          </m:rPr>
                          <a:rPr lang="fr-CA" b="0" i="0" smtClean="0">
                            <a:latin typeface="Cambria Math" panose="02040503050406030204" pitchFamily="18" charset="0"/>
                          </a:rPr>
                          <m:t>y</m:t>
                        </m:r>
                        <m:r>
                          <m:rPr>
                            <m:sty m:val="p"/>
                          </m:rPr>
                          <a:rPr lang="fr-CA" b="0" i="0" baseline="-25000" smtClean="0">
                            <a:latin typeface="Cambria Math" panose="02040503050406030204" pitchFamily="18" charset="0"/>
                          </a:rPr>
                          <m:t>t</m:t>
                        </m:r>
                        <m:r>
                          <a:rPr lang="en-US">
                            <a:latin typeface="Cambria Math" panose="02040503050406030204" pitchFamily="18" charset="0"/>
                          </a:rPr>
                          <m:t>∣</m:t>
                        </m:r>
                        <m:sSub>
                          <m:sSubPr>
                            <m:ctrlPr>
                              <a:rPr lang="en-US" i="1">
                                <a:latin typeface="Cambria Math" panose="02040503050406030204" pitchFamily="18" charset="0"/>
                              </a:rPr>
                            </m:ctrlPr>
                          </m:sSubPr>
                          <m:e>
                            <m:r>
                              <a:rPr lang="fr-CA" b="0" i="1" smtClean="0">
                                <a:latin typeface="Cambria Math" panose="02040503050406030204" pitchFamily="18" charset="0"/>
                              </a:rPr>
                              <m:t>𝑆</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𝑖</m:t>
                        </m:r>
                      </m:e>
                    </m:d>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𝑖</m:t>
                        </m:r>
                      </m:sub>
                    </m:sSub>
                    <m:d>
                      <m:dPr>
                        <m:ctrlPr>
                          <a:rPr lang="en-US" i="1" smtClean="0">
                            <a:latin typeface="Cambria Math" panose="02040503050406030204" pitchFamily="18" charset="0"/>
                          </a:rPr>
                        </m:ctrlPr>
                      </m:dPr>
                      <m:e>
                        <m:r>
                          <m:rPr>
                            <m:sty m:val="p"/>
                          </m:rPr>
                          <a:rPr lang="fr-CA">
                            <a:latin typeface="Cambria Math" panose="02040503050406030204" pitchFamily="18" charset="0"/>
                          </a:rPr>
                          <m:t>y</m:t>
                        </m:r>
                        <m:r>
                          <m:rPr>
                            <m:sty m:val="p"/>
                          </m:rPr>
                          <a:rPr lang="fr-CA" baseline="-25000">
                            <a:latin typeface="Cambria Math" panose="02040503050406030204" pitchFamily="18" charset="0"/>
                          </a:rPr>
                          <m:t>t</m:t>
                        </m:r>
                      </m:e>
                    </m:d>
                  </m:oMath>
                </a14:m>
                <a:endParaRPr lang="en-CA" dirty="0"/>
              </a:p>
              <a:p>
                <a:pPr lvl="1"/>
                <a14:m>
                  <m:oMath xmlns:m="http://schemas.openxmlformats.org/officeDocument/2006/math">
                    <m:r>
                      <a:rPr lang="en-US">
                        <a:latin typeface="Cambria Math" panose="02040503050406030204" pitchFamily="18" charset="0"/>
                      </a:rPr>
                      <m:t>𝐏</m:t>
                    </m:r>
                    <m:r>
                      <a:rPr lang="en-US">
                        <a:latin typeface="Cambria Math" panose="02040503050406030204" pitchFamily="18" charset="0"/>
                      </a:rPr>
                      <m:t>(</m:t>
                    </m:r>
                    <m:r>
                      <m:rPr>
                        <m:sty m:val="p"/>
                      </m:rPr>
                      <a:rPr lang="fr-CA">
                        <a:latin typeface="Cambria Math" panose="02040503050406030204" pitchFamily="18" charset="0"/>
                      </a:rPr>
                      <m:t>y</m:t>
                    </m:r>
                    <m:r>
                      <m:rPr>
                        <m:sty m:val="p"/>
                      </m:rPr>
                      <a:rPr lang="fr-CA" baseline="-25000">
                        <a:latin typeface="Cambria Math" panose="02040503050406030204" pitchFamily="18" charset="0"/>
                      </a:rPr>
                      <m:t>t</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m:t>
                                  </m:r>
                                </m:sub>
                              </m:sSub>
                              <m:r>
                                <a:rPr lang="en-US">
                                  <a:latin typeface="Cambria Math" panose="02040503050406030204" pitchFamily="18" charset="0"/>
                                </a:rPr>
                                <m:t>(</m:t>
                              </m:r>
                              <m:r>
                                <m:rPr>
                                  <m:sty m:val="p"/>
                                </m:rPr>
                                <a:rPr lang="fr-CA">
                                  <a:latin typeface="Cambria Math" panose="02040503050406030204" pitchFamily="18" charset="0"/>
                                </a:rPr>
                                <m:t>y</m:t>
                              </m:r>
                              <m:r>
                                <m:rPr>
                                  <m:sty m:val="p"/>
                                </m:rPr>
                                <a:rPr lang="fr-CA" baseline="-25000">
                                  <a:latin typeface="Cambria Math" panose="02040503050406030204" pitchFamily="18" charset="0"/>
                                </a:rPr>
                                <m:t>t</m:t>
                              </m:r>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0</m:t>
                              </m:r>
                            </m:e>
                          </m:m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r>
                            <m:e>
                              <m:r>
                                <a:rPr lang="en-US">
                                  <a:latin typeface="Cambria Math" panose="02040503050406030204" pitchFamily="18" charset="0"/>
                                </a:rPr>
                                <m:t>0</m:t>
                              </m:r>
                            </m:e>
                            <m:e>
                              <m:r>
                                <a:rPr lang="en-US">
                                  <a:latin typeface="Cambria Math" panose="02040503050406030204" pitchFamily="18" charset="0"/>
                                </a:rPr>
                                <m:t>…</m:t>
                              </m:r>
                            </m:e>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𝑚</m:t>
                                  </m:r>
                                </m:sub>
                              </m:sSub>
                              <m:r>
                                <a:rPr lang="en-US">
                                  <a:latin typeface="Cambria Math" panose="02040503050406030204" pitchFamily="18" charset="0"/>
                                </a:rPr>
                                <m:t>(</m:t>
                              </m:r>
                              <m:r>
                                <m:rPr>
                                  <m:sty m:val="p"/>
                                </m:rPr>
                                <a:rPr lang="fr-CA">
                                  <a:latin typeface="Cambria Math" panose="02040503050406030204" pitchFamily="18" charset="0"/>
                                </a:rPr>
                                <m:t>y</m:t>
                              </m:r>
                              <m:r>
                                <m:rPr>
                                  <m:sty m:val="p"/>
                                </m:rPr>
                                <a:rPr lang="fr-CA" baseline="-25000">
                                  <a:latin typeface="Cambria Math" panose="02040503050406030204" pitchFamily="18" charset="0"/>
                                </a:rPr>
                                <m:t>t</m:t>
                              </m:r>
                              <m:r>
                                <a:rPr lang="en-US">
                                  <a:latin typeface="Cambria Math" panose="02040503050406030204" pitchFamily="18" charset="0"/>
                                </a:rPr>
                                <m:t>)</m:t>
                              </m:r>
                            </m:e>
                          </m:mr>
                        </m:m>
                      </m:e>
                    </m:d>
                  </m:oMath>
                </a14:m>
                <a:endParaRPr lang="en-CA" dirty="0"/>
              </a:p>
              <a:p>
                <a14:m>
                  <m:oMath xmlns:m="http://schemas.openxmlformats.org/officeDocument/2006/math">
                    <m:d>
                      <m:dPr>
                        <m:ctrlPr>
                          <a:rPr lang="en-CA" i="1">
                            <a:latin typeface="Cambria Math" panose="02040503050406030204" pitchFamily="18" charset="0"/>
                          </a:rPr>
                        </m:ctrlPr>
                      </m:dPr>
                      <m:e>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fr-CA" b="0" i="1" smtClean="0">
                                    <a:latin typeface="Cambria Math" panose="02040503050406030204" pitchFamily="18" charset="0"/>
                                  </a:rPr>
                                  <m:t>𝑆</m:t>
                                </m:r>
                              </m:e>
                              <m:sub>
                                <m:r>
                                  <a:rPr lang="en-US">
                                    <a:latin typeface="Cambria Math" panose="02040503050406030204" pitchFamily="18" charset="0"/>
                                  </a:rPr>
                                  <m:t>𝑡</m:t>
                                </m:r>
                              </m:sub>
                            </m:sSub>
                            <m:r>
                              <a:rPr lang="en-CA">
                                <a:latin typeface="Cambria Math" panose="02040503050406030204" pitchFamily="18" charset="0"/>
                              </a:rPr>
                              <m:t>=1</m:t>
                            </m:r>
                          </m:e>
                        </m:d>
                        <m:r>
                          <a:rPr lang="en-CA">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fr-CA" b="0" i="1" smtClean="0">
                                    <a:latin typeface="Cambria Math" panose="02040503050406030204" pitchFamily="18" charset="0"/>
                                  </a:rPr>
                                  <m:t>𝑆</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𝑚</m:t>
                            </m:r>
                          </m:e>
                        </m:d>
                      </m:e>
                    </m:d>
                  </m:oMath>
                </a14:m>
                <a:endParaRPr lang="en-CA"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US">
                        <a:latin typeface="Cambria Math" panose="02040503050406030204" pitchFamily="18" charset="0"/>
                      </a:rPr>
                      <m:t>𝐏</m:t>
                    </m:r>
                    <m:d>
                      <m:dPr>
                        <m:ctrlPr>
                          <a:rPr lang="en-US" i="1">
                            <a:latin typeface="Cambria Math" panose="02040503050406030204" pitchFamily="18" charset="0"/>
                          </a:rPr>
                        </m:ctrlPr>
                      </m:dPr>
                      <m:e>
                        <m:r>
                          <a:rPr lang="fr-CA" b="0" i="1" smtClean="0">
                            <a:latin typeface="Cambria Math" panose="02040503050406030204" pitchFamily="18" charset="0"/>
                          </a:rPr>
                          <m:t>𝑦</m:t>
                        </m:r>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r>
                      <a:rPr lang="en-CA" b="0" i="1" smtClean="0">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fr-CA" b="0" i="1" smtClean="0">
                                <a:latin typeface="Cambria Math" panose="02040503050406030204" pitchFamily="18" charset="0"/>
                              </a:rPr>
                              <m:t>𝑌</m:t>
                            </m:r>
                          </m:e>
                          <m:sub>
                            <m:r>
                              <a:rPr lang="en-US">
                                <a:latin typeface="Cambria Math" panose="02040503050406030204" pitchFamily="18" charset="0"/>
                              </a:rPr>
                              <m:t>𝑡</m:t>
                            </m:r>
                          </m:sub>
                        </m:sSub>
                        <m:r>
                          <a:rPr lang="en-US">
                            <a:latin typeface="Cambria Math" panose="02040503050406030204" pitchFamily="18" charset="0"/>
                          </a:rPr>
                          <m:t>=</m:t>
                        </m:r>
                        <m:r>
                          <a:rPr lang="fr-CA" b="0" i="1" smtClean="0">
                            <a:latin typeface="Cambria Math" panose="02040503050406030204" pitchFamily="18" charset="0"/>
                          </a:rPr>
                          <m:t>𝑦</m:t>
                        </m:r>
                      </m:e>
                    </m:d>
                  </m:oMath>
                </a14:m>
                <a:endParaRPr lang="en-CA" dirty="0"/>
              </a:p>
              <a:p>
                <a:endParaRPr lang="en-US" dirty="0"/>
              </a:p>
            </p:txBody>
          </p:sp>
        </mc:Choice>
        <mc:Fallback xmlns="">
          <p:sp>
            <p:nvSpPr>
              <p:cNvPr id="29" name="Content Placeholder 28">
                <a:extLst>
                  <a:ext uri="{FF2B5EF4-FFF2-40B4-BE49-F238E27FC236}">
                    <a16:creationId xmlns:a16="http://schemas.microsoft.com/office/drawing/2014/main" id="{ACC874DB-838B-4CD2-9DD6-738E4DEBFA1D}"/>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2" name="object 2"/>
          <p:cNvSpPr txBox="1">
            <a:spLocks noGrp="1"/>
          </p:cNvSpPr>
          <p:nvPr>
            <p:ph type="title"/>
          </p:nvPr>
        </p:nvSpPr>
        <p:spPr/>
        <p:txBody>
          <a:bodyPr>
            <a:normAutofit/>
          </a:bodyPr>
          <a:lstStyle/>
          <a:p>
            <a:r>
              <a:rPr lang="en-US" sz="3600" b="1" dirty="0">
                <a:latin typeface="Montserrat" pitchFamily="2" charset="77"/>
              </a:rPr>
              <a:t>HMM: Key parameters</a:t>
            </a:r>
          </a:p>
        </p:txBody>
      </p:sp>
      <p:sp>
        <p:nvSpPr>
          <p:cNvPr id="6" name="Slide Number Placeholder 2">
            <a:extLst>
              <a:ext uri="{FF2B5EF4-FFF2-40B4-BE49-F238E27FC236}">
                <a16:creationId xmlns:a16="http://schemas.microsoft.com/office/drawing/2014/main" id="{ABAB3B71-6A3C-4C2F-8AF8-803FCFBD9C97}"/>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pRg st="4" end="4"/>
                                            </p:txEl>
                                          </p:spTgt>
                                        </p:tgtEl>
                                        <p:attrNameLst>
                                          <p:attrName>style.visibility</p:attrName>
                                        </p:attrNameLst>
                                      </p:cBhvr>
                                      <p:to>
                                        <p:strVal val="visible"/>
                                      </p:to>
                                    </p:set>
                                    <p:animEffect transition="in" filter="fade">
                                      <p:cBhvr>
                                        <p:cTn id="27" dur="500"/>
                                        <p:tgtEl>
                                          <p:spTgt spid="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5" end="5"/>
                                            </p:txEl>
                                          </p:spTgt>
                                        </p:tgtEl>
                                        <p:attrNameLst>
                                          <p:attrName>style.visibility</p:attrName>
                                        </p:attrNameLst>
                                      </p:cBhvr>
                                      <p:to>
                                        <p:strVal val="visible"/>
                                      </p:to>
                                    </p:set>
                                    <p:animEffect transition="in" filter="fade">
                                      <p:cBhvr>
                                        <p:cTn id="32" dur="500"/>
                                        <p:tgtEl>
                                          <p:spTgt spid="2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134A95AD-7679-45A1-884E-BD8A4B54D422}"/>
                  </a:ext>
                </a:extLst>
              </p:cNvPr>
              <p:cNvSpPr>
                <a:spLocks noGrp="1"/>
              </p:cNvSpPr>
              <p:nvPr>
                <p:ph idx="1"/>
              </p:nvPr>
            </p:nvSpPr>
            <p:spPr>
              <a:xfrm>
                <a:off x="838200" y="2506662"/>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r>
                        <a:rPr lang="en-US" sz="4400" smtClean="0">
                          <a:latin typeface="Cambria Math" panose="02040503050406030204" pitchFamily="18" charset="0"/>
                        </a:rPr>
                        <m:t>ℒ</m:t>
                      </m:r>
                      <m:r>
                        <a:rPr lang="en-US" sz="4400" smtClean="0">
                          <a:latin typeface="Cambria Math" panose="02040503050406030204" pitchFamily="18" charset="0"/>
                        </a:rPr>
                        <m:t>=</m:t>
                      </m:r>
                      <m:r>
                        <a:rPr lang="en-US" sz="4400" smtClean="0">
                          <a:latin typeface="Cambria Math" panose="02040503050406030204" pitchFamily="18" charset="0"/>
                        </a:rPr>
                        <m:t>𝜹</m:t>
                      </m:r>
                      <m:r>
                        <a:rPr lang="en-US" sz="4400" smtClean="0">
                          <a:latin typeface="Cambria Math" panose="02040503050406030204" pitchFamily="18" charset="0"/>
                        </a:rPr>
                        <m:t>𝐏</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fr-CA" sz="4400" b="0" i="1" smtClean="0">
                                  <a:latin typeface="Cambria Math" panose="02040503050406030204" pitchFamily="18" charset="0"/>
                                </a:rPr>
                                <m:t>𝑦</m:t>
                              </m:r>
                            </m:e>
                            <m:sub>
                              <m:r>
                                <a:rPr lang="en-US" sz="4400" smtClean="0">
                                  <a:latin typeface="Cambria Math" panose="02040503050406030204" pitchFamily="18" charset="0"/>
                                </a:rPr>
                                <m:t>1</m:t>
                              </m:r>
                            </m:sub>
                          </m:sSub>
                        </m:e>
                      </m:d>
                      <m:r>
                        <a:rPr lang="en-US" sz="4400">
                          <a:latin typeface="Cambria Math" panose="02040503050406030204" pitchFamily="18" charset="0"/>
                        </a:rPr>
                        <m:t>𝚪</m:t>
                      </m:r>
                      <m:r>
                        <a:rPr lang="en-US" sz="4400">
                          <a:latin typeface="Cambria Math" panose="02040503050406030204" pitchFamily="18" charset="0"/>
                        </a:rPr>
                        <m:t>𝐏</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fr-CA" sz="4400" b="0" i="1" smtClean="0">
                                  <a:latin typeface="Cambria Math" panose="02040503050406030204" pitchFamily="18" charset="0"/>
                                </a:rPr>
                                <m:t>𝑦</m:t>
                              </m:r>
                            </m:e>
                            <m:sub>
                              <m:r>
                                <a:rPr lang="en-US" sz="4400">
                                  <a:latin typeface="Cambria Math" panose="02040503050406030204" pitchFamily="18" charset="0"/>
                                </a:rPr>
                                <m:t>2</m:t>
                              </m:r>
                            </m:sub>
                          </m:sSub>
                        </m:e>
                      </m:d>
                      <m:r>
                        <a:rPr lang="en-US" sz="4400">
                          <a:latin typeface="Cambria Math" panose="02040503050406030204" pitchFamily="18" charset="0"/>
                        </a:rPr>
                        <m:t>…</m:t>
                      </m:r>
                      <m:r>
                        <a:rPr lang="en-US" sz="4400">
                          <a:latin typeface="Cambria Math" panose="02040503050406030204" pitchFamily="18" charset="0"/>
                        </a:rPr>
                        <m:t>𝚪</m:t>
                      </m:r>
                      <m:r>
                        <a:rPr lang="en-US" sz="4400">
                          <a:latin typeface="Cambria Math" panose="02040503050406030204" pitchFamily="18" charset="0"/>
                        </a:rPr>
                        <m:t>𝐏</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fr-CA" sz="4400" b="0" i="1" smtClean="0">
                                  <a:latin typeface="Cambria Math" panose="02040503050406030204" pitchFamily="18" charset="0"/>
                                </a:rPr>
                                <m:t>𝑦</m:t>
                              </m:r>
                            </m:e>
                            <m:sub>
                              <m:r>
                                <a:rPr lang="en-CA" sz="4400" i="1">
                                  <a:latin typeface="Cambria Math" panose="02040503050406030204" pitchFamily="18" charset="0"/>
                                </a:rPr>
                                <m:t>𝑇</m:t>
                              </m:r>
                            </m:sub>
                          </m:sSub>
                        </m:e>
                      </m:d>
                      <m:sSup>
                        <m:sSupPr>
                          <m:ctrlPr>
                            <a:rPr lang="en-US" sz="4400" i="1">
                              <a:latin typeface="Cambria Math" panose="02040503050406030204" pitchFamily="18" charset="0"/>
                            </a:rPr>
                          </m:ctrlPr>
                        </m:sSupPr>
                        <m:e>
                          <m:r>
                            <a:rPr lang="en-US" sz="4400">
                              <a:latin typeface="Cambria Math" panose="02040503050406030204" pitchFamily="18" charset="0"/>
                            </a:rPr>
                            <m:t>𝟏</m:t>
                          </m:r>
                        </m:e>
                        <m:sup>
                          <m:r>
                            <a:rPr lang="en-US" sz="4400">
                              <a:latin typeface="Cambria Math" panose="02040503050406030204" pitchFamily="18" charset="0"/>
                            </a:rPr>
                            <m:t>′</m:t>
                          </m:r>
                        </m:sup>
                      </m:sSup>
                    </m:oMath>
                  </m:oMathPara>
                </a14:m>
                <a:endParaRPr lang="en-US" sz="4400" dirty="0"/>
              </a:p>
              <a:p>
                <a:endParaRPr lang="en-US" dirty="0"/>
              </a:p>
              <a:p>
                <a:endParaRPr lang="en-US" dirty="0"/>
              </a:p>
              <a:p>
                <a:endParaRPr lang="en-US" dirty="0"/>
              </a:p>
              <a:p>
                <a:pPr lvl="1"/>
                <a14:m>
                  <m:oMath xmlns:m="http://schemas.openxmlformats.org/officeDocument/2006/math">
                    <m:r>
                      <a:rPr lang="en-US">
                        <a:latin typeface="Cambria Math" panose="02040503050406030204" pitchFamily="18" charset="0"/>
                      </a:rPr>
                      <m:t>𝜹</m:t>
                    </m:r>
                    <m:r>
                      <a:rPr lang="fr-CA" b="0" i="0" smtClean="0">
                        <a:latin typeface="Cambria Math" panose="02040503050406030204" pitchFamily="18" charset="0"/>
                      </a:rPr>
                      <m:t> </m:t>
                    </m:r>
                    <m:r>
                      <m:rPr>
                        <m:sty m:val="p"/>
                      </m:rPr>
                      <a:rPr lang="fr-CA" b="0" i="0" smtClean="0">
                        <a:latin typeface="Cambria Math" panose="02040503050406030204" pitchFamily="18" charset="0"/>
                      </a:rPr>
                      <m:t>is</m:t>
                    </m:r>
                    <m:r>
                      <a:rPr lang="fr-CA" b="0" i="0" smtClean="0">
                        <a:latin typeface="Cambria Math" panose="02040503050406030204" pitchFamily="18" charset="0"/>
                      </a:rPr>
                      <m:t> </m:t>
                    </m:r>
                    <m:r>
                      <m:rPr>
                        <m:sty m:val="p"/>
                      </m:rPr>
                      <a:rPr lang="fr-CA" b="0" i="0" smtClean="0">
                        <a:latin typeface="Cambria Math" panose="02040503050406030204" pitchFamily="18" charset="0"/>
                      </a:rPr>
                      <m:t>the</m:t>
                    </m:r>
                    <m:r>
                      <a:rPr lang="fr-CA" b="0" i="0" smtClean="0">
                        <a:latin typeface="Cambria Math" panose="02040503050406030204" pitchFamily="18" charset="0"/>
                      </a:rPr>
                      <m:t> </m:t>
                    </m:r>
                    <m:r>
                      <m:rPr>
                        <m:sty m:val="p"/>
                      </m:rPr>
                      <a:rPr lang="fr-CA" b="0" i="0" smtClean="0">
                        <a:latin typeface="Cambria Math" panose="02040503050406030204" pitchFamily="18" charset="0"/>
                      </a:rPr>
                      <m:t>vector</m:t>
                    </m:r>
                    <m:r>
                      <a:rPr lang="fr-CA" b="0" i="0" smtClean="0">
                        <a:latin typeface="Cambria Math" panose="02040503050406030204" pitchFamily="18" charset="0"/>
                      </a:rPr>
                      <m:t> </m:t>
                    </m:r>
                    <m:r>
                      <m:rPr>
                        <m:sty m:val="p"/>
                      </m:rPr>
                      <a:rPr lang="fr-CA" b="0" i="0" smtClean="0">
                        <a:latin typeface="Cambria Math" panose="02040503050406030204" pitchFamily="18" charset="0"/>
                      </a:rPr>
                      <m:t>of</m:t>
                    </m:r>
                    <m:r>
                      <a:rPr lang="fr-CA" b="0" i="0" smtClean="0">
                        <a:latin typeface="Cambria Math" panose="02040503050406030204" pitchFamily="18" charset="0"/>
                      </a:rPr>
                      <m:t> </m:t>
                    </m:r>
                    <m:r>
                      <m:rPr>
                        <m:sty m:val="p"/>
                      </m:rPr>
                      <a:rPr lang="fr-CA" b="0" i="0" smtClean="0">
                        <a:latin typeface="Cambria Math" panose="02040503050406030204" pitchFamily="18" charset="0"/>
                      </a:rPr>
                      <m:t>initial</m:t>
                    </m:r>
                    <m:r>
                      <a:rPr lang="fr-CA" b="0" i="0" smtClean="0">
                        <a:latin typeface="Cambria Math" panose="02040503050406030204" pitchFamily="18" charset="0"/>
                      </a:rPr>
                      <m:t> </m:t>
                    </m:r>
                    <m:r>
                      <m:rPr>
                        <m:sty m:val="p"/>
                      </m:rPr>
                      <a:rPr lang="fr-CA" b="0" i="0" smtClean="0">
                        <a:latin typeface="Cambria Math" panose="02040503050406030204" pitchFamily="18" charset="0"/>
                      </a:rPr>
                      <m:t>state</m:t>
                    </m:r>
                    <m:r>
                      <a:rPr lang="fr-CA" b="0" i="0" smtClean="0">
                        <a:latin typeface="Cambria Math" panose="02040503050406030204" pitchFamily="18" charset="0"/>
                      </a:rPr>
                      <m:t> </m:t>
                    </m:r>
                    <m:r>
                      <m:rPr>
                        <m:sty m:val="p"/>
                      </m:rPr>
                      <a:rPr lang="fr-CA" b="0" i="0" smtClean="0">
                        <a:latin typeface="Cambria Math" panose="02040503050406030204" pitchFamily="18" charset="0"/>
                      </a:rPr>
                      <m:t>probabilities</m:t>
                    </m:r>
                  </m:oMath>
                </a14:m>
                <a:endParaRPr lang="en-US" dirty="0"/>
              </a:p>
            </p:txBody>
          </p:sp>
        </mc:Choice>
        <mc:Fallback xmlns="">
          <p:sp>
            <p:nvSpPr>
              <p:cNvPr id="15" name="Content Placeholder 14">
                <a:extLst>
                  <a:ext uri="{FF2B5EF4-FFF2-40B4-BE49-F238E27FC236}">
                    <a16:creationId xmlns:a16="http://schemas.microsoft.com/office/drawing/2014/main" id="{134A95AD-7679-45A1-884E-BD8A4B54D422}"/>
                  </a:ext>
                </a:extLst>
              </p:cNvPr>
              <p:cNvSpPr>
                <a:spLocks noGrp="1" noRot="1" noChangeAspect="1" noMove="1" noResize="1" noEditPoints="1" noAdjustHandles="1" noChangeArrowheads="1" noChangeShapeType="1" noTextEdit="1"/>
              </p:cNvSpPr>
              <p:nvPr>
                <p:ph idx="1"/>
              </p:nvPr>
            </p:nvSpPr>
            <p:spPr>
              <a:xfrm>
                <a:off x="838200" y="2506662"/>
                <a:ext cx="10515600" cy="4351338"/>
              </a:xfrm>
              <a:blipFill>
                <a:blip r:embed="rId3"/>
                <a:stretch>
                  <a:fillRect/>
                </a:stretch>
              </a:blipFill>
            </p:spPr>
            <p:txBody>
              <a:bodyPr/>
              <a:lstStyle/>
              <a:p>
                <a:r>
                  <a:rPr lang="en-US">
                    <a:noFill/>
                  </a:rPr>
                  <a:t> </a:t>
                </a:r>
              </a:p>
            </p:txBody>
          </p:sp>
        </mc:Fallback>
      </mc:AlternateContent>
      <p:sp>
        <p:nvSpPr>
          <p:cNvPr id="2" name="object 2"/>
          <p:cNvSpPr txBox="1">
            <a:spLocks noGrp="1"/>
          </p:cNvSpPr>
          <p:nvPr>
            <p:ph type="title"/>
          </p:nvPr>
        </p:nvSpPr>
        <p:spPr/>
        <p:txBody>
          <a:bodyPr>
            <a:normAutofit/>
          </a:bodyPr>
          <a:lstStyle/>
          <a:p>
            <a:r>
              <a:rPr lang="en-US" sz="3600" b="1" dirty="0">
                <a:latin typeface="Montserrat" pitchFamily="2" charset="77"/>
              </a:rPr>
              <a:t>HMM: Likelihood</a:t>
            </a:r>
          </a:p>
        </p:txBody>
      </p:sp>
      <p:sp>
        <p:nvSpPr>
          <p:cNvPr id="6" name="Slide Number Placeholder 2">
            <a:extLst>
              <a:ext uri="{FF2B5EF4-FFF2-40B4-BE49-F238E27FC236}">
                <a16:creationId xmlns:a16="http://schemas.microsoft.com/office/drawing/2014/main" id="{35CA962A-FE5A-4062-9903-521AC726DE44}"/>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13</a:t>
            </a:fld>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C566-7348-BBC5-918F-4B39979E1733}"/>
              </a:ext>
            </a:extLst>
          </p:cNvPr>
          <p:cNvSpPr>
            <a:spLocks noGrp="1"/>
          </p:cNvSpPr>
          <p:nvPr>
            <p:ph type="title"/>
          </p:nvPr>
        </p:nvSpPr>
        <p:spPr>
          <a:xfrm>
            <a:off x="426788" y="-133137"/>
            <a:ext cx="10515600" cy="1325563"/>
          </a:xfrm>
        </p:spPr>
        <p:txBody>
          <a:bodyPr>
            <a:normAutofit/>
          </a:bodyPr>
          <a:lstStyle/>
          <a:p>
            <a:r>
              <a:rPr lang="en-US" sz="3600" b="1" dirty="0">
                <a:latin typeface="Montserrat" pitchFamily="2" charset="77"/>
              </a:rPr>
              <a:t>Covariates </a:t>
            </a:r>
            <a:r>
              <a:rPr lang="en-CA" sz="3600" b="1" dirty="0">
                <a:latin typeface="Montserrat" pitchFamily="2" charset="77"/>
              </a:rPr>
              <a:t>– </a:t>
            </a:r>
            <a:r>
              <a:rPr lang="en-US" sz="3600" b="1" dirty="0">
                <a:latin typeface="Montserrat" pitchFamily="2" charset="77"/>
              </a:rPr>
              <a:t>hidden process</a:t>
            </a:r>
            <a:endParaRPr lang="en-US" sz="3600" dirty="0"/>
          </a:p>
        </p:txBody>
      </p:sp>
      <p:sp>
        <p:nvSpPr>
          <p:cNvPr id="3" name="Content Placeholder 2">
            <a:extLst>
              <a:ext uri="{FF2B5EF4-FFF2-40B4-BE49-F238E27FC236}">
                <a16:creationId xmlns:a16="http://schemas.microsoft.com/office/drawing/2014/main" id="{05257AB5-13C2-DFED-7937-13961EEE6C6F}"/>
              </a:ext>
            </a:extLst>
          </p:cNvPr>
          <p:cNvSpPr>
            <a:spLocks noGrp="1"/>
          </p:cNvSpPr>
          <p:nvPr>
            <p:ph idx="1"/>
          </p:nvPr>
        </p:nvSpPr>
        <p:spPr>
          <a:xfrm>
            <a:off x="50619" y="1549854"/>
            <a:ext cx="5419734" cy="4110823"/>
          </a:xfrm>
        </p:spPr>
        <p:txBody>
          <a:bodyPr/>
          <a:lstStyle/>
          <a:p>
            <a:pPr marL="0" indent="0">
              <a:buNone/>
            </a:pPr>
            <a:endParaRPr lang="en-CA" i="1" dirty="0">
              <a:latin typeface="Helvetica" pitchFamily="2" charset="0"/>
            </a:endParaRPr>
          </a:p>
          <a:p>
            <a:pPr marL="0" indent="0">
              <a:buNone/>
            </a:pPr>
            <a:r>
              <a:rPr lang="en-CA" i="1" dirty="0">
                <a:latin typeface="Helvetica" pitchFamily="2" charset="0"/>
              </a:rPr>
              <a:t>Covariates                     :</a:t>
            </a:r>
          </a:p>
          <a:p>
            <a:pPr marL="0" indent="0">
              <a:buNone/>
            </a:pPr>
            <a:endParaRPr lang="en-US" dirty="0"/>
          </a:p>
        </p:txBody>
      </p:sp>
      <p:pic>
        <p:nvPicPr>
          <p:cNvPr id="5" name="Picture 4">
            <a:extLst>
              <a:ext uri="{FF2B5EF4-FFF2-40B4-BE49-F238E27FC236}">
                <a16:creationId xmlns:a16="http://schemas.microsoft.com/office/drawing/2014/main" id="{2643940C-A2EA-B126-2425-22D82D9CCE3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1898652" y="2057389"/>
            <a:ext cx="2025650" cy="534237"/>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52CD386E-1E08-BDC2-345B-8A277AB93E2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1" y="4665520"/>
            <a:ext cx="5880100" cy="1502692"/>
          </a:xfrm>
          <a:prstGeom prst="rect">
            <a:avLst/>
          </a:prstGeom>
        </p:spPr>
      </p:pic>
      <p:pic>
        <p:nvPicPr>
          <p:cNvPr id="15" name="Picture 14" descr="A black background with white text&#10;&#10;Description automatically generated">
            <a:extLst>
              <a:ext uri="{FF2B5EF4-FFF2-40B4-BE49-F238E27FC236}">
                <a16:creationId xmlns:a16="http://schemas.microsoft.com/office/drawing/2014/main" id="{668DE5A6-798F-49A5-370C-112D60E7D04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139559" y="2797903"/>
            <a:ext cx="3860659" cy="1468472"/>
          </a:xfrm>
          <a:prstGeom prst="rect">
            <a:avLst/>
          </a:prstGeom>
        </p:spPr>
      </p:pic>
      <p:sp>
        <p:nvSpPr>
          <p:cNvPr id="18" name="TextBox 17">
            <a:extLst>
              <a:ext uri="{FF2B5EF4-FFF2-40B4-BE49-F238E27FC236}">
                <a16:creationId xmlns:a16="http://schemas.microsoft.com/office/drawing/2014/main" id="{59D50B36-C8AE-5CF6-6ED3-9D0EAAAC159A}"/>
              </a:ext>
            </a:extLst>
          </p:cNvPr>
          <p:cNvSpPr txBox="1"/>
          <p:nvPr/>
        </p:nvSpPr>
        <p:spPr>
          <a:xfrm>
            <a:off x="792788" y="751049"/>
            <a:ext cx="6775829" cy="338554"/>
          </a:xfrm>
          <a:prstGeom prst="rect">
            <a:avLst/>
          </a:prstGeom>
          <a:noFill/>
        </p:spPr>
        <p:txBody>
          <a:bodyPr wrap="none" rtlCol="0">
            <a:spAutoFit/>
          </a:bodyPr>
          <a:lstStyle/>
          <a:p>
            <a:r>
              <a:rPr lang="en-CA" sz="1600" i="1" dirty="0">
                <a:effectLst/>
                <a:latin typeface="Helvetica" pitchFamily="2" charset="0"/>
              </a:rPr>
              <a:t> </a:t>
            </a:r>
            <a:r>
              <a:rPr lang="en-CA" sz="1600" i="1" dirty="0">
                <a:latin typeface="Helvetica" pitchFamily="2" charset="0"/>
              </a:rPr>
              <a:t>have an </a:t>
            </a:r>
            <a:r>
              <a:rPr lang="en-CA" sz="1600" i="1" dirty="0">
                <a:effectLst/>
                <a:latin typeface="Helvetica" pitchFamily="2" charset="0"/>
              </a:rPr>
              <a:t>effect on the probability that the animal is in a certain behaviour</a:t>
            </a:r>
            <a:endParaRPr lang="en-US" sz="1600" dirty="0"/>
          </a:p>
        </p:txBody>
      </p:sp>
      <p:pic>
        <p:nvPicPr>
          <p:cNvPr id="24" name="Graphic 23">
            <a:extLst>
              <a:ext uri="{FF2B5EF4-FFF2-40B4-BE49-F238E27FC236}">
                <a16:creationId xmlns:a16="http://schemas.microsoft.com/office/drawing/2014/main" id="{D02BB422-3BAB-F28F-C650-E8A43B0BFF30}"/>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l="11957" b="12775"/>
          <a:stretch/>
        </p:blipFill>
        <p:spPr>
          <a:xfrm>
            <a:off x="8602007" y="2151146"/>
            <a:ext cx="2848810" cy="2587167"/>
          </a:xfrm>
          <a:prstGeom prst="rect">
            <a:avLst/>
          </a:prstGeom>
        </p:spPr>
      </p:pic>
      <p:grpSp>
        <p:nvGrpSpPr>
          <p:cNvPr id="25" name="Group 24">
            <a:extLst>
              <a:ext uri="{FF2B5EF4-FFF2-40B4-BE49-F238E27FC236}">
                <a16:creationId xmlns:a16="http://schemas.microsoft.com/office/drawing/2014/main" id="{C04B9F7A-59E5-F293-C837-59C70DE45A07}"/>
              </a:ext>
            </a:extLst>
          </p:cNvPr>
          <p:cNvGrpSpPr/>
          <p:nvPr/>
        </p:nvGrpSpPr>
        <p:grpSpPr>
          <a:xfrm>
            <a:off x="8482776" y="113226"/>
            <a:ext cx="3282436" cy="1823079"/>
            <a:chOff x="5927371" y="1501384"/>
            <a:chExt cx="4603526" cy="2578325"/>
          </a:xfrm>
        </p:grpSpPr>
        <p:pic>
          <p:nvPicPr>
            <p:cNvPr id="26" name="Picture 25">
              <a:extLst>
                <a:ext uri="{FF2B5EF4-FFF2-40B4-BE49-F238E27FC236}">
                  <a16:creationId xmlns:a16="http://schemas.microsoft.com/office/drawing/2014/main" id="{924A1270-FC09-5403-1878-9ADD1E59FA8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47209" y="1501384"/>
              <a:ext cx="4583688" cy="2578325"/>
            </a:xfrm>
            <a:prstGeom prst="rect">
              <a:avLst/>
            </a:prstGeom>
          </p:spPr>
        </p:pic>
        <p:sp>
          <p:nvSpPr>
            <p:cNvPr id="27" name="TextBox 26">
              <a:extLst>
                <a:ext uri="{FF2B5EF4-FFF2-40B4-BE49-F238E27FC236}">
                  <a16:creationId xmlns:a16="http://schemas.microsoft.com/office/drawing/2014/main" id="{B4CD0FD3-64FC-DFD5-D7B8-2DC309521C3A}"/>
                </a:ext>
              </a:extLst>
            </p:cNvPr>
            <p:cNvSpPr txBox="1"/>
            <p:nvPr/>
          </p:nvSpPr>
          <p:spPr>
            <a:xfrm>
              <a:off x="5927371" y="3731382"/>
              <a:ext cx="2263596" cy="338555"/>
            </a:xfrm>
            <a:prstGeom prst="rect">
              <a:avLst/>
            </a:prstGeom>
            <a:noFill/>
          </p:spPr>
          <p:txBody>
            <a:bodyPr wrap="square" rtlCol="0">
              <a:spAutoFit/>
            </a:bodyPr>
            <a:lstStyle/>
            <a:p>
              <a:r>
                <a:rPr lang="en-CA" sz="1600" dirty="0">
                  <a:solidFill>
                    <a:srgbClr val="FFFFFF"/>
                  </a:solidFill>
                  <a:latin typeface="Raleway" panose="020B0503030101060003" pitchFamily="34" charset="0"/>
                </a:rPr>
                <a:t>©Jami </a:t>
              </a:r>
              <a:r>
                <a:rPr lang="en-CA" sz="1600" dirty="0" err="1">
                  <a:solidFill>
                    <a:srgbClr val="FFFFFF"/>
                  </a:solidFill>
                  <a:latin typeface="Raleway" panose="020B0503030101060003" pitchFamily="34" charset="0"/>
                </a:rPr>
                <a:t>Tarris</a:t>
              </a:r>
              <a:endParaRPr lang="en-CA" sz="1600" dirty="0">
                <a:solidFill>
                  <a:srgbClr val="FFFFFF"/>
                </a:solidFill>
                <a:latin typeface="Quicksand" panose="020B0604020202020204" charset="0"/>
              </a:endParaRPr>
            </a:p>
          </p:txBody>
        </p:sp>
      </p:grpSp>
      <p:grpSp>
        <p:nvGrpSpPr>
          <p:cNvPr id="28" name="Group 27">
            <a:extLst>
              <a:ext uri="{FF2B5EF4-FFF2-40B4-BE49-F238E27FC236}">
                <a16:creationId xmlns:a16="http://schemas.microsoft.com/office/drawing/2014/main" id="{2105FCBD-FB9F-FBD7-6695-F94D61D67308}"/>
              </a:ext>
            </a:extLst>
          </p:cNvPr>
          <p:cNvGrpSpPr/>
          <p:nvPr/>
        </p:nvGrpSpPr>
        <p:grpSpPr>
          <a:xfrm>
            <a:off x="8775825" y="4918010"/>
            <a:ext cx="2710482" cy="1823078"/>
            <a:chOff x="7916108" y="1350668"/>
            <a:chExt cx="3843163" cy="2160000"/>
          </a:xfrm>
        </p:grpSpPr>
        <p:pic>
          <p:nvPicPr>
            <p:cNvPr id="29" name="Picture 8" descr="Svalbard, polar bear trying to catch bearded seal on pack ice">
              <a:extLst>
                <a:ext uri="{FF2B5EF4-FFF2-40B4-BE49-F238E27FC236}">
                  <a16:creationId xmlns:a16="http://schemas.microsoft.com/office/drawing/2014/main" id="{CE5B8177-2867-5431-C6D0-B926C1403A71}"/>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7919271" y="1350668"/>
              <a:ext cx="384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1B0D230-BA8D-AD27-49B9-0120AA4A6108}"/>
                </a:ext>
              </a:extLst>
            </p:cNvPr>
            <p:cNvSpPr txBox="1"/>
            <p:nvPr/>
          </p:nvSpPr>
          <p:spPr>
            <a:xfrm>
              <a:off x="7916108" y="3170245"/>
              <a:ext cx="2263594" cy="338554"/>
            </a:xfrm>
            <a:prstGeom prst="rect">
              <a:avLst/>
            </a:prstGeom>
            <a:noFill/>
          </p:spPr>
          <p:txBody>
            <a:bodyPr wrap="square" rtlCol="0">
              <a:spAutoFit/>
            </a:bodyPr>
            <a:lstStyle/>
            <a:p>
              <a:r>
                <a:rPr lang="en-CA" sz="1600" dirty="0">
                  <a:solidFill>
                    <a:srgbClr val="FFFFFF"/>
                  </a:solidFill>
                  <a:latin typeface="Raleway" panose="020B0503030101060003" pitchFamily="34" charset="0"/>
                </a:rPr>
                <a:t>© Theo </a:t>
              </a:r>
              <a:r>
                <a:rPr lang="en-CA" sz="1600" dirty="0" err="1">
                  <a:solidFill>
                    <a:srgbClr val="FFFFFF"/>
                  </a:solidFill>
                  <a:latin typeface="Raleway" panose="020B0503030101060003" pitchFamily="34" charset="0"/>
                </a:rPr>
                <a:t>Allofs</a:t>
              </a:r>
              <a:endParaRPr lang="en-CA" sz="1600" dirty="0">
                <a:solidFill>
                  <a:srgbClr val="FFFFFF"/>
                </a:solidFill>
                <a:latin typeface="Quicksand" panose="020B0604020202020204" charset="0"/>
              </a:endParaRPr>
            </a:p>
          </p:txBody>
        </p:sp>
      </p:grpSp>
      <p:sp>
        <p:nvSpPr>
          <p:cNvPr id="32" name="TextBox 31">
            <a:extLst>
              <a:ext uri="{FF2B5EF4-FFF2-40B4-BE49-F238E27FC236}">
                <a16:creationId xmlns:a16="http://schemas.microsoft.com/office/drawing/2014/main" id="{C36BADEA-2A49-841A-158E-AF28D9ACBE7C}"/>
              </a:ext>
            </a:extLst>
          </p:cNvPr>
          <p:cNvSpPr txBox="1"/>
          <p:nvPr/>
        </p:nvSpPr>
        <p:spPr>
          <a:xfrm>
            <a:off x="9799320" y="4593581"/>
            <a:ext cx="6400800" cy="369332"/>
          </a:xfrm>
          <a:prstGeom prst="rect">
            <a:avLst/>
          </a:prstGeom>
          <a:noFill/>
        </p:spPr>
        <p:txBody>
          <a:bodyPr wrap="square">
            <a:spAutoFit/>
          </a:bodyPr>
          <a:lstStyle/>
          <a:p>
            <a:r>
              <a:rPr lang="en-US" sz="1800" dirty="0">
                <a:latin typeface="Open Sans"/>
              </a:rPr>
              <a:t>Hour</a:t>
            </a:r>
            <a:endParaRPr lang="en-US" dirty="0"/>
          </a:p>
        </p:txBody>
      </p:sp>
      <p:sp>
        <p:nvSpPr>
          <p:cNvPr id="33" name="Rectangle 32">
            <a:extLst>
              <a:ext uri="{FF2B5EF4-FFF2-40B4-BE49-F238E27FC236}">
                <a16:creationId xmlns:a16="http://schemas.microsoft.com/office/drawing/2014/main" id="{F4C91456-490E-9391-F915-83890AD94DCC}"/>
              </a:ext>
            </a:extLst>
          </p:cNvPr>
          <p:cNvSpPr/>
          <p:nvPr/>
        </p:nvSpPr>
        <p:spPr>
          <a:xfrm rot="16200000">
            <a:off x="7143853" y="3293073"/>
            <a:ext cx="2398798" cy="461665"/>
          </a:xfrm>
          <a:prstGeom prst="rect">
            <a:avLst/>
          </a:prstGeom>
        </p:spPr>
        <p:txBody>
          <a:bodyPr wrap="none">
            <a:spAutoFit/>
          </a:bodyPr>
          <a:lstStyle/>
          <a:p>
            <a:r>
              <a:rPr lang="en-US" sz="2400" dirty="0">
                <a:latin typeface="Open Sans"/>
              </a:rPr>
              <a:t>State Probability</a:t>
            </a:r>
            <a:endParaRPr lang="en-US" sz="2400" dirty="0"/>
          </a:p>
        </p:txBody>
      </p:sp>
      <p:sp>
        <p:nvSpPr>
          <p:cNvPr id="49" name="Rectangle 48">
            <a:extLst>
              <a:ext uri="{FF2B5EF4-FFF2-40B4-BE49-F238E27FC236}">
                <a16:creationId xmlns:a16="http://schemas.microsoft.com/office/drawing/2014/main" id="{FAF17310-41CA-D9B8-588F-3F32085C5400}"/>
              </a:ext>
            </a:extLst>
          </p:cNvPr>
          <p:cNvSpPr/>
          <p:nvPr/>
        </p:nvSpPr>
        <p:spPr>
          <a:xfrm>
            <a:off x="0" y="6488668"/>
            <a:ext cx="2014975" cy="369332"/>
          </a:xfrm>
          <a:prstGeom prst="rect">
            <a:avLst/>
          </a:prstGeom>
        </p:spPr>
        <p:txBody>
          <a:bodyPr wrap="none">
            <a:spAutoFit/>
          </a:bodyPr>
          <a:lstStyle/>
          <a:p>
            <a:r>
              <a:rPr lang="en-US" dirty="0"/>
              <a:t>Togunov et al. 2022</a:t>
            </a:r>
          </a:p>
        </p:txBody>
      </p:sp>
    </p:spTree>
    <p:extLst>
      <p:ext uri="{BB962C8B-B14F-4D97-AF65-F5344CB8AC3E}">
        <p14:creationId xmlns:p14="http://schemas.microsoft.com/office/powerpoint/2010/main" val="237986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CB405D-6DC5-9D52-F2C9-461D7126656E}"/>
              </a:ext>
            </a:extLst>
          </p:cNvPr>
          <p:cNvSpPr txBox="1"/>
          <p:nvPr/>
        </p:nvSpPr>
        <p:spPr>
          <a:xfrm>
            <a:off x="0" y="311705"/>
            <a:ext cx="12192000" cy="646331"/>
          </a:xfrm>
          <a:prstGeom prst="rect">
            <a:avLst/>
          </a:prstGeom>
          <a:noFill/>
        </p:spPr>
        <p:txBody>
          <a:bodyPr wrap="square">
            <a:spAutoFit/>
          </a:bodyPr>
          <a:lstStyle/>
          <a:p>
            <a:pPr algn="ctr"/>
            <a:r>
              <a:rPr lang="en-US" sz="3600" b="1" dirty="0">
                <a:latin typeface="Montserrat" pitchFamily="2" charset="77"/>
              </a:rPr>
              <a:t>Covariates </a:t>
            </a:r>
            <a:r>
              <a:rPr lang="en-CA" sz="3600" b="1" dirty="0">
                <a:latin typeface="Montserrat" pitchFamily="2" charset="77"/>
              </a:rPr>
              <a:t>– </a:t>
            </a:r>
            <a:r>
              <a:rPr lang="en-US" sz="3600" b="1" dirty="0">
                <a:latin typeface="Montserrat" pitchFamily="2" charset="77"/>
              </a:rPr>
              <a:t>observation process</a:t>
            </a:r>
            <a:endParaRPr lang="en-US" sz="3600" dirty="0"/>
          </a:p>
        </p:txBody>
      </p:sp>
      <p:sp>
        <p:nvSpPr>
          <p:cNvPr id="9" name="TextBox 8">
            <a:extLst>
              <a:ext uri="{FF2B5EF4-FFF2-40B4-BE49-F238E27FC236}">
                <a16:creationId xmlns:a16="http://schemas.microsoft.com/office/drawing/2014/main" id="{46D1E20D-D153-7220-B956-BF623725642D}"/>
              </a:ext>
            </a:extLst>
          </p:cNvPr>
          <p:cNvSpPr txBox="1"/>
          <p:nvPr/>
        </p:nvSpPr>
        <p:spPr>
          <a:xfrm>
            <a:off x="3733800" y="896480"/>
            <a:ext cx="3581400" cy="369332"/>
          </a:xfrm>
          <a:prstGeom prst="rect">
            <a:avLst/>
          </a:prstGeom>
          <a:noFill/>
        </p:spPr>
        <p:txBody>
          <a:bodyPr wrap="square">
            <a:spAutoFit/>
          </a:bodyPr>
          <a:lstStyle/>
          <a:p>
            <a:r>
              <a:rPr lang="en-CA" sz="1800" i="1" dirty="0">
                <a:effectLst/>
                <a:latin typeface="Helvetica" pitchFamily="2" charset="0"/>
              </a:rPr>
              <a:t> </a:t>
            </a:r>
            <a:r>
              <a:rPr lang="en-CA" sz="1800" i="1" dirty="0">
                <a:latin typeface="Helvetica" pitchFamily="2" charset="0"/>
              </a:rPr>
              <a:t>have an </a:t>
            </a:r>
            <a:r>
              <a:rPr lang="en-CA" sz="1800" i="1" dirty="0">
                <a:effectLst/>
                <a:latin typeface="Helvetica" pitchFamily="2" charset="0"/>
              </a:rPr>
              <a:t>effect on the movement</a:t>
            </a:r>
            <a:endParaRPr lang="en-US" sz="1800" dirty="0"/>
          </a:p>
        </p:txBody>
      </p:sp>
      <p:sp>
        <p:nvSpPr>
          <p:cNvPr id="10" name="TextBox 9">
            <a:extLst>
              <a:ext uri="{FF2B5EF4-FFF2-40B4-BE49-F238E27FC236}">
                <a16:creationId xmlns:a16="http://schemas.microsoft.com/office/drawing/2014/main" id="{35BB11A9-4C07-211F-B505-6DCE60FBEB3E}"/>
              </a:ext>
            </a:extLst>
          </p:cNvPr>
          <p:cNvSpPr txBox="1"/>
          <p:nvPr/>
        </p:nvSpPr>
        <p:spPr>
          <a:xfrm>
            <a:off x="548640" y="2667000"/>
            <a:ext cx="6793142" cy="523220"/>
          </a:xfrm>
          <a:prstGeom prst="rect">
            <a:avLst/>
          </a:prstGeom>
          <a:noFill/>
        </p:spPr>
        <p:txBody>
          <a:bodyPr wrap="none" rtlCol="0">
            <a:spAutoFit/>
          </a:bodyPr>
          <a:lstStyle/>
          <a:p>
            <a:r>
              <a:rPr lang="en-US" sz="2800" dirty="0"/>
              <a:t>Example: different speed per category of age:</a:t>
            </a:r>
          </a:p>
        </p:txBody>
      </p:sp>
      <p:pic>
        <p:nvPicPr>
          <p:cNvPr id="12" name="Picture 11" descr="A math equations on a black background&#10;&#10;Description automatically generated">
            <a:extLst>
              <a:ext uri="{FF2B5EF4-FFF2-40B4-BE49-F238E27FC236}">
                <a16:creationId xmlns:a16="http://schemas.microsoft.com/office/drawing/2014/main" id="{5D75F478-1354-DB56-73BB-36B26B4646D6}"/>
              </a:ext>
            </a:extLst>
          </p:cNvPr>
          <p:cNvPicPr>
            <a:picLocks noChangeAspect="1"/>
          </p:cNvPicPr>
          <p:nvPr/>
        </p:nvPicPr>
        <p:blipFill>
          <a:blip r:embed="rId2"/>
          <a:stretch>
            <a:fillRect/>
          </a:stretch>
        </p:blipFill>
        <p:spPr>
          <a:xfrm>
            <a:off x="2489910" y="3220700"/>
            <a:ext cx="6694019" cy="2035810"/>
          </a:xfrm>
          <a:prstGeom prst="rect">
            <a:avLst/>
          </a:prstGeom>
        </p:spPr>
      </p:pic>
    </p:spTree>
    <p:extLst>
      <p:ext uri="{BB962C8B-B14F-4D97-AF65-F5344CB8AC3E}">
        <p14:creationId xmlns:p14="http://schemas.microsoft.com/office/powerpoint/2010/main" val="142101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CB405D-6DC5-9D52-F2C9-461D7126656E}"/>
              </a:ext>
            </a:extLst>
          </p:cNvPr>
          <p:cNvSpPr txBox="1"/>
          <p:nvPr/>
        </p:nvSpPr>
        <p:spPr>
          <a:xfrm>
            <a:off x="0" y="311705"/>
            <a:ext cx="12192000" cy="646331"/>
          </a:xfrm>
          <a:prstGeom prst="rect">
            <a:avLst/>
          </a:prstGeom>
          <a:noFill/>
        </p:spPr>
        <p:txBody>
          <a:bodyPr wrap="square">
            <a:spAutoFit/>
          </a:bodyPr>
          <a:lstStyle/>
          <a:p>
            <a:pPr algn="ctr"/>
            <a:r>
              <a:rPr lang="en-US" sz="3600" b="1" dirty="0">
                <a:latin typeface="Montserrat" pitchFamily="2" charset="77"/>
              </a:rPr>
              <a:t>HMMs</a:t>
            </a:r>
            <a:r>
              <a:rPr lang="en-CA" sz="3600" b="1" dirty="0">
                <a:latin typeface="Montserrat" pitchFamily="2" charset="77"/>
              </a:rPr>
              <a:t> – Assumptions</a:t>
            </a:r>
            <a:r>
              <a:rPr lang="en-US" sz="3600" b="1" dirty="0">
                <a:latin typeface="Montserrat" pitchFamily="2" charset="77"/>
              </a:rPr>
              <a:t> </a:t>
            </a:r>
            <a:endParaRPr lang="en-US" sz="3600" dirty="0"/>
          </a:p>
        </p:txBody>
      </p:sp>
      <p:sp>
        <p:nvSpPr>
          <p:cNvPr id="2" name="TextBox 1">
            <a:extLst>
              <a:ext uri="{FF2B5EF4-FFF2-40B4-BE49-F238E27FC236}">
                <a16:creationId xmlns:a16="http://schemas.microsoft.com/office/drawing/2014/main" id="{0AEC2900-C2BF-20C8-AFE8-D8C37557DEEF}"/>
              </a:ext>
            </a:extLst>
          </p:cNvPr>
          <p:cNvSpPr txBox="1"/>
          <p:nvPr/>
        </p:nvSpPr>
        <p:spPr>
          <a:xfrm>
            <a:off x="198120" y="2103120"/>
            <a:ext cx="10357451" cy="5539978"/>
          </a:xfrm>
          <a:prstGeom prst="rect">
            <a:avLst/>
          </a:prstGeom>
          <a:noFill/>
        </p:spPr>
        <p:txBody>
          <a:bodyPr wrap="none" rtlCol="0">
            <a:spAutoFit/>
          </a:bodyPr>
          <a:lstStyle/>
          <a:p>
            <a:pPr marL="457200" indent="-457200">
              <a:buFont typeface="Arial" panose="020B0604020202020204" pitchFamily="34" charset="0"/>
              <a:buChar char="•"/>
            </a:pPr>
            <a:r>
              <a:rPr lang="en-US" sz="2800" dirty="0"/>
              <a:t>HMMs assume </a:t>
            </a:r>
            <a:r>
              <a:rPr lang="en-CA" sz="2800" b="1" dirty="0">
                <a:effectLst/>
              </a:rPr>
              <a:t>regular time intervals </a:t>
            </a:r>
            <a:r>
              <a:rPr lang="en-CA" sz="2800" dirty="0">
                <a:solidFill>
                  <a:srgbClr val="000000"/>
                </a:solidFill>
                <a:effectLst/>
              </a:rPr>
              <a:t>between data row</a:t>
            </a:r>
          </a:p>
          <a:p>
            <a:pPr marL="457200" indent="-457200">
              <a:buFont typeface="Arial" panose="020B0604020202020204" pitchFamily="34" charset="0"/>
              <a:buChar char="•"/>
            </a:pPr>
            <a:endParaRPr lang="en-CA" sz="2800" dirty="0">
              <a:solidFill>
                <a:srgbClr val="000000"/>
              </a:solidFill>
            </a:endParaRPr>
          </a:p>
          <a:p>
            <a:pPr marL="457200" indent="-457200">
              <a:buFont typeface="Arial" panose="020B0604020202020204" pitchFamily="34" charset="0"/>
              <a:buChar char="•"/>
            </a:pPr>
            <a:endParaRPr lang="en-CA" sz="2800" dirty="0">
              <a:solidFill>
                <a:srgbClr val="000000"/>
              </a:solidFill>
              <a:effectLst/>
            </a:endParaRPr>
          </a:p>
          <a:p>
            <a:pPr marL="457200" indent="-457200">
              <a:buFont typeface="Arial" panose="020B0604020202020204" pitchFamily="34" charset="0"/>
              <a:buChar char="•"/>
            </a:pPr>
            <a:endParaRPr lang="en-CA" sz="2800" dirty="0">
              <a:solidFill>
                <a:srgbClr val="000000"/>
              </a:solidFill>
            </a:endParaRPr>
          </a:p>
          <a:p>
            <a:pPr marL="457200" indent="-457200">
              <a:buFont typeface="Arial" panose="020B0604020202020204" pitchFamily="34" charset="0"/>
              <a:buChar char="•"/>
            </a:pPr>
            <a:endParaRPr lang="en-CA" sz="2800" dirty="0">
              <a:solidFill>
                <a:srgbClr val="000000"/>
              </a:solidFill>
              <a:effectLst/>
            </a:endParaRPr>
          </a:p>
          <a:p>
            <a:pPr marL="457200" indent="-457200">
              <a:buFont typeface="Arial" panose="020B0604020202020204" pitchFamily="34" charset="0"/>
              <a:buChar char="•"/>
            </a:pPr>
            <a:endParaRPr lang="en-CA" sz="2800" dirty="0">
              <a:solidFill>
                <a:srgbClr val="000000"/>
              </a:solidFill>
              <a:effectLst/>
            </a:endParaRPr>
          </a:p>
          <a:p>
            <a:pPr marL="457200" indent="-457200">
              <a:buFont typeface="Arial" panose="020B0604020202020204" pitchFamily="34" charset="0"/>
              <a:buChar char="•"/>
            </a:pPr>
            <a:endParaRPr lang="en-CA" sz="2800" dirty="0">
              <a:solidFill>
                <a:srgbClr val="000000"/>
              </a:solidFill>
              <a:effectLst/>
            </a:endParaRPr>
          </a:p>
          <a:p>
            <a:pPr marL="457200" indent="-457200">
              <a:buFont typeface="Arial" panose="020B0604020202020204" pitchFamily="34" charset="0"/>
              <a:buChar char="•"/>
            </a:pPr>
            <a:r>
              <a:rPr lang="en-CA" sz="2800" dirty="0">
                <a:solidFill>
                  <a:srgbClr val="000000"/>
                </a:solidFill>
              </a:rPr>
              <a:t>Auto-correlation in the hidden process </a:t>
            </a:r>
            <a:r>
              <a:rPr lang="en-CA" sz="2800" b="1" dirty="0">
                <a:solidFill>
                  <a:srgbClr val="000000"/>
                </a:solidFill>
              </a:rPr>
              <a:t>suffices</a:t>
            </a:r>
            <a:r>
              <a:rPr lang="en-CA" sz="2800" dirty="0">
                <a:solidFill>
                  <a:srgbClr val="000000"/>
                </a:solidFill>
              </a:rPr>
              <a:t> to characterize the </a:t>
            </a:r>
          </a:p>
          <a:p>
            <a:r>
              <a:rPr lang="en-CA" sz="2800" dirty="0">
                <a:solidFill>
                  <a:srgbClr val="000000"/>
                </a:solidFill>
              </a:rPr>
              <a:t>autocorrelation of the movement.</a:t>
            </a:r>
          </a:p>
          <a:p>
            <a:endParaRPr lang="en-CA" sz="2800" dirty="0">
              <a:solidFill>
                <a:srgbClr val="000000"/>
              </a:solidFill>
              <a:effectLst/>
            </a:endParaRPr>
          </a:p>
          <a:p>
            <a:pPr marL="457200" indent="-457200">
              <a:buFont typeface="Arial" panose="020B0604020202020204" pitchFamily="34" charset="0"/>
              <a:buChar char="•"/>
            </a:pPr>
            <a:endParaRPr lang="en-CA" sz="2800" dirty="0">
              <a:solidFill>
                <a:srgbClr val="000000"/>
              </a:solidFill>
            </a:endParaRPr>
          </a:p>
          <a:p>
            <a:pPr marL="457200" indent="-457200">
              <a:buFont typeface="Arial" panose="020B0604020202020204" pitchFamily="34" charset="0"/>
              <a:buChar char="•"/>
            </a:pPr>
            <a:endParaRPr lang="en-CA" sz="2800" dirty="0">
              <a:solidFill>
                <a:srgbClr val="A11414"/>
              </a:solidFill>
              <a:effectLst/>
            </a:endParaRPr>
          </a:p>
          <a:p>
            <a:pPr marL="285750" indent="-285750">
              <a:buFont typeface="Arial" panose="020B0604020202020204" pitchFamily="34" charset="0"/>
              <a:buChar char="•"/>
            </a:pPr>
            <a:endParaRPr lang="en-US" dirty="0"/>
          </a:p>
        </p:txBody>
      </p:sp>
      <p:pic>
        <p:nvPicPr>
          <p:cNvPr id="9" name="Picture 8" descr="A diagram of a mathematical equation&#10;&#10;Description automatically generated">
            <a:extLst>
              <a:ext uri="{FF2B5EF4-FFF2-40B4-BE49-F238E27FC236}">
                <a16:creationId xmlns:a16="http://schemas.microsoft.com/office/drawing/2014/main" id="{4990C5ED-92D2-D8A5-E186-A1E9213B06A2}"/>
              </a:ext>
            </a:extLst>
          </p:cNvPr>
          <p:cNvPicPr>
            <a:picLocks noChangeAspect="1"/>
          </p:cNvPicPr>
          <p:nvPr/>
        </p:nvPicPr>
        <p:blipFill>
          <a:blip r:embed="rId2"/>
          <a:stretch>
            <a:fillRect/>
          </a:stretch>
        </p:blipFill>
        <p:spPr>
          <a:xfrm>
            <a:off x="2449495" y="2724150"/>
            <a:ext cx="6254210" cy="2266950"/>
          </a:xfrm>
          <a:prstGeom prst="rect">
            <a:avLst/>
          </a:prstGeom>
        </p:spPr>
      </p:pic>
    </p:spTree>
    <p:extLst>
      <p:ext uri="{BB962C8B-B14F-4D97-AF65-F5344CB8AC3E}">
        <p14:creationId xmlns:p14="http://schemas.microsoft.com/office/powerpoint/2010/main" val="67048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US" cap="all" dirty="0">
                <a:solidFill>
                  <a:srgbClr val="000000"/>
                </a:solidFill>
              </a:rPr>
              <a:t>Correlated Random Walks (</a:t>
            </a:r>
            <a:r>
              <a:rPr lang="en-US" cap="all" dirty="0" err="1">
                <a:solidFill>
                  <a:srgbClr val="000000"/>
                </a:solidFill>
              </a:rPr>
              <a:t>Crws</a:t>
            </a:r>
            <a:r>
              <a:rPr lang="en-US" cap="all" dirty="0">
                <a:solidFill>
                  <a:srgbClr val="000000"/>
                </a:solidFill>
              </a:rPr>
              <a:t>) </a:t>
            </a:r>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17</a:t>
            </a:fld>
            <a:endParaRPr lang="en-US" dirty="0"/>
          </a:p>
        </p:txBody>
      </p:sp>
    </p:spTree>
    <p:extLst>
      <p:ext uri="{BB962C8B-B14F-4D97-AF65-F5344CB8AC3E}">
        <p14:creationId xmlns:p14="http://schemas.microsoft.com/office/powerpoint/2010/main" val="3052493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normAutofit/>
          </a:bodyPr>
          <a:lstStyle/>
          <a:p>
            <a:r>
              <a:rPr lang="en-CA" sz="4000" b="1" dirty="0">
                <a:latin typeface="Montserrat" pitchFamily="2" charset="77"/>
              </a:rPr>
              <a:t>Persistence in direction: CRWs</a:t>
            </a:r>
          </a:p>
        </p:txBody>
      </p:sp>
      <p:sp>
        <p:nvSpPr>
          <p:cNvPr id="13" name="Slide Number Placeholder 2">
            <a:extLst>
              <a:ext uri="{FF2B5EF4-FFF2-40B4-BE49-F238E27FC236}">
                <a16:creationId xmlns:a16="http://schemas.microsoft.com/office/drawing/2014/main" id="{036488B1-3761-49D0-8AEE-5AE33C6A8CC2}"/>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18</a:t>
            </a:fld>
            <a:endParaRPr lang="en-US" dirty="0"/>
          </a:p>
        </p:txBody>
      </p:sp>
      <p:pic>
        <p:nvPicPr>
          <p:cNvPr id="10" name="Picture 9" descr="A black background with many small squares&#10;&#10;Description automatically generated with medium confidence">
            <a:extLst>
              <a:ext uri="{FF2B5EF4-FFF2-40B4-BE49-F238E27FC236}">
                <a16:creationId xmlns:a16="http://schemas.microsoft.com/office/drawing/2014/main" id="{B14B1415-0E44-776A-AF88-0159673C4E05}"/>
              </a:ext>
            </a:extLst>
          </p:cNvPr>
          <p:cNvPicPr>
            <a:picLocks noChangeAspect="1"/>
          </p:cNvPicPr>
          <p:nvPr/>
        </p:nvPicPr>
        <p:blipFill>
          <a:blip r:embed="rId3"/>
          <a:stretch>
            <a:fillRect/>
          </a:stretch>
        </p:blipFill>
        <p:spPr>
          <a:xfrm>
            <a:off x="838200" y="2488755"/>
            <a:ext cx="3548015" cy="3675380"/>
          </a:xfrm>
          <a:prstGeom prst="rect">
            <a:avLst/>
          </a:prstGeom>
        </p:spPr>
      </p:pic>
      <p:pic>
        <p:nvPicPr>
          <p:cNvPr id="15" name="Picture 14" descr="A map of the world&#10;&#10;Description automatically generated with medium confidence">
            <a:extLst>
              <a:ext uri="{FF2B5EF4-FFF2-40B4-BE49-F238E27FC236}">
                <a16:creationId xmlns:a16="http://schemas.microsoft.com/office/drawing/2014/main" id="{51A17B76-B74B-0791-E401-DAF7DD734A34}"/>
              </a:ext>
            </a:extLst>
          </p:cNvPr>
          <p:cNvPicPr>
            <a:picLocks noChangeAspect="1"/>
          </p:cNvPicPr>
          <p:nvPr/>
        </p:nvPicPr>
        <p:blipFill>
          <a:blip r:embed="rId4"/>
          <a:stretch>
            <a:fillRect/>
          </a:stretch>
        </p:blipFill>
        <p:spPr>
          <a:xfrm>
            <a:off x="7346441" y="2362105"/>
            <a:ext cx="2982326" cy="3802030"/>
          </a:xfrm>
          <a:prstGeom prst="rect">
            <a:avLst/>
          </a:prstGeom>
        </p:spPr>
      </p:pic>
      <p:sp>
        <p:nvSpPr>
          <p:cNvPr id="17" name="TextBox 16">
            <a:extLst>
              <a:ext uri="{FF2B5EF4-FFF2-40B4-BE49-F238E27FC236}">
                <a16:creationId xmlns:a16="http://schemas.microsoft.com/office/drawing/2014/main" id="{5DCB2B07-C644-C485-1747-D84F64D9ABCE}"/>
              </a:ext>
            </a:extLst>
          </p:cNvPr>
          <p:cNvSpPr txBox="1"/>
          <p:nvPr/>
        </p:nvSpPr>
        <p:spPr>
          <a:xfrm>
            <a:off x="1661160" y="1858169"/>
            <a:ext cx="2089739" cy="369332"/>
          </a:xfrm>
          <a:prstGeom prst="rect">
            <a:avLst/>
          </a:prstGeom>
          <a:noFill/>
        </p:spPr>
        <p:txBody>
          <a:bodyPr wrap="none" rtlCol="0">
            <a:spAutoFit/>
          </a:bodyPr>
          <a:lstStyle/>
          <a:p>
            <a:r>
              <a:rPr lang="en-US" dirty="0"/>
              <a:t>Simple random walk</a:t>
            </a:r>
          </a:p>
        </p:txBody>
      </p:sp>
      <p:sp>
        <p:nvSpPr>
          <p:cNvPr id="18" name="TextBox 17">
            <a:extLst>
              <a:ext uri="{FF2B5EF4-FFF2-40B4-BE49-F238E27FC236}">
                <a16:creationId xmlns:a16="http://schemas.microsoft.com/office/drawing/2014/main" id="{34309DEF-EAF0-69A4-D427-36007FF56F46}"/>
              </a:ext>
            </a:extLst>
          </p:cNvPr>
          <p:cNvSpPr txBox="1"/>
          <p:nvPr/>
        </p:nvSpPr>
        <p:spPr>
          <a:xfrm>
            <a:off x="7613808" y="1889403"/>
            <a:ext cx="2447593" cy="369332"/>
          </a:xfrm>
          <a:prstGeom prst="rect">
            <a:avLst/>
          </a:prstGeom>
          <a:noFill/>
        </p:spPr>
        <p:txBody>
          <a:bodyPr wrap="none" rtlCol="0">
            <a:spAutoFit/>
          </a:bodyPr>
          <a:lstStyle/>
          <a:p>
            <a:r>
              <a:rPr lang="en-US" dirty="0"/>
              <a:t>Correlated random walk</a:t>
            </a:r>
          </a:p>
        </p:txBody>
      </p:sp>
      <p:pic>
        <p:nvPicPr>
          <p:cNvPr id="21" name="Picture 20" descr="A blue and red lines on a black background&#10;&#10;Description automatically generated">
            <a:extLst>
              <a:ext uri="{FF2B5EF4-FFF2-40B4-BE49-F238E27FC236}">
                <a16:creationId xmlns:a16="http://schemas.microsoft.com/office/drawing/2014/main" id="{05E304D1-EFEC-87C8-C688-C6BCF44A437A}"/>
              </a:ext>
            </a:extLst>
          </p:cNvPr>
          <p:cNvPicPr>
            <a:picLocks noChangeAspect="1"/>
          </p:cNvPicPr>
          <p:nvPr/>
        </p:nvPicPr>
        <p:blipFill>
          <a:blip r:embed="rId5"/>
          <a:stretch>
            <a:fillRect/>
          </a:stretch>
        </p:blipFill>
        <p:spPr>
          <a:xfrm>
            <a:off x="7346441" y="2362105"/>
            <a:ext cx="2982325" cy="3802028"/>
          </a:xfrm>
          <a:prstGeom prst="rect">
            <a:avLst/>
          </a:prstGeom>
        </p:spPr>
      </p:pic>
      <p:sp>
        <p:nvSpPr>
          <p:cNvPr id="24" name="TextBox 23">
            <a:extLst>
              <a:ext uri="{FF2B5EF4-FFF2-40B4-BE49-F238E27FC236}">
                <a16:creationId xmlns:a16="http://schemas.microsoft.com/office/drawing/2014/main" id="{0659C769-6F31-862E-904D-08199F0401EB}"/>
              </a:ext>
            </a:extLst>
          </p:cNvPr>
          <p:cNvSpPr txBox="1"/>
          <p:nvPr/>
        </p:nvSpPr>
        <p:spPr>
          <a:xfrm>
            <a:off x="7924391" y="6568658"/>
            <a:ext cx="2982325" cy="276999"/>
          </a:xfrm>
          <a:prstGeom prst="rect">
            <a:avLst/>
          </a:prstGeom>
          <a:noFill/>
        </p:spPr>
        <p:txBody>
          <a:bodyPr wrap="square" rtlCol="0">
            <a:spAutoFit/>
          </a:bodyPr>
          <a:lstStyle/>
          <a:p>
            <a:r>
              <a:rPr lang="en-US" sz="1200" dirty="0" err="1"/>
              <a:t>Michelot</a:t>
            </a:r>
            <a:r>
              <a:rPr lang="en-US" sz="1200" dirty="0"/>
              <a:t> et al. 2018</a:t>
            </a:r>
          </a:p>
        </p:txBody>
      </p:sp>
      <p:sp>
        <p:nvSpPr>
          <p:cNvPr id="25" name="TextBox 24">
            <a:extLst>
              <a:ext uri="{FF2B5EF4-FFF2-40B4-BE49-F238E27FC236}">
                <a16:creationId xmlns:a16="http://schemas.microsoft.com/office/drawing/2014/main" id="{92A0720B-F971-097A-7883-5D518B4A8EBC}"/>
              </a:ext>
            </a:extLst>
          </p:cNvPr>
          <p:cNvSpPr txBox="1"/>
          <p:nvPr/>
        </p:nvSpPr>
        <p:spPr>
          <a:xfrm>
            <a:off x="6413720" y="1889401"/>
            <a:ext cx="3647681" cy="369332"/>
          </a:xfrm>
          <a:prstGeom prst="rect">
            <a:avLst/>
          </a:prstGeom>
          <a:noFill/>
        </p:spPr>
        <p:txBody>
          <a:bodyPr wrap="square" rtlCol="0">
            <a:spAutoFit/>
          </a:bodyPr>
          <a:lstStyle/>
          <a:p>
            <a:r>
              <a:rPr lang="en-US" dirty="0"/>
              <a:t>   Multi-state correlated random walk</a:t>
            </a:r>
          </a:p>
        </p:txBody>
      </p:sp>
    </p:spTree>
    <p:extLst>
      <p:ext uri="{BB962C8B-B14F-4D97-AF65-F5344CB8AC3E}">
        <p14:creationId xmlns:p14="http://schemas.microsoft.com/office/powerpoint/2010/main" val="417983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2">
            <a:extLst>
              <a:ext uri="{FF2B5EF4-FFF2-40B4-BE49-F238E27FC236}">
                <a16:creationId xmlns:a16="http://schemas.microsoft.com/office/drawing/2014/main" id="{036488B1-3761-49D0-8AEE-5AE33C6A8CC2}"/>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19</a:t>
            </a:fld>
            <a:endParaRPr lang="en-US" dirty="0"/>
          </a:p>
        </p:txBody>
      </p:sp>
      <p:sp>
        <p:nvSpPr>
          <p:cNvPr id="4" name="Title 3">
            <a:extLst>
              <a:ext uri="{FF2B5EF4-FFF2-40B4-BE49-F238E27FC236}">
                <a16:creationId xmlns:a16="http://schemas.microsoft.com/office/drawing/2014/main" id="{F22E4C1A-3E81-D008-B671-71EDF75F11C7}"/>
              </a:ext>
            </a:extLst>
          </p:cNvPr>
          <p:cNvSpPr>
            <a:spLocks noGrp="1"/>
          </p:cNvSpPr>
          <p:nvPr>
            <p:ph type="title"/>
          </p:nvPr>
        </p:nvSpPr>
        <p:spPr/>
        <p:txBody>
          <a:bodyPr>
            <a:normAutofit/>
          </a:bodyPr>
          <a:lstStyle/>
          <a:p>
            <a:r>
              <a:rPr lang="en-US" sz="4000" b="1" dirty="0">
                <a:latin typeface="Montserrat" pitchFamily="2" charset="77"/>
              </a:rPr>
              <a:t>Movement data-streams: step-length and turning angle</a:t>
            </a:r>
          </a:p>
        </p:txBody>
      </p:sp>
      <p:pic>
        <p:nvPicPr>
          <p:cNvPr id="6" name="Picture 5" descr="A white object with a black background&#10;&#10;Description automatically generated">
            <a:extLst>
              <a:ext uri="{FF2B5EF4-FFF2-40B4-BE49-F238E27FC236}">
                <a16:creationId xmlns:a16="http://schemas.microsoft.com/office/drawing/2014/main" id="{6708233B-C8B4-21AC-3BC2-02C38DB8E93B}"/>
              </a:ext>
            </a:extLst>
          </p:cNvPr>
          <p:cNvPicPr>
            <a:picLocks noChangeAspect="1"/>
          </p:cNvPicPr>
          <p:nvPr/>
        </p:nvPicPr>
        <p:blipFill>
          <a:blip r:embed="rId3"/>
          <a:stretch>
            <a:fillRect/>
          </a:stretch>
        </p:blipFill>
        <p:spPr>
          <a:xfrm>
            <a:off x="448310" y="2349500"/>
            <a:ext cx="2120900" cy="635000"/>
          </a:xfrm>
          <a:prstGeom prst="rect">
            <a:avLst/>
          </a:prstGeom>
        </p:spPr>
      </p:pic>
      <p:cxnSp>
        <p:nvCxnSpPr>
          <p:cNvPr id="8" name="Straight Arrow Connector 7">
            <a:extLst>
              <a:ext uri="{FF2B5EF4-FFF2-40B4-BE49-F238E27FC236}">
                <a16:creationId xmlns:a16="http://schemas.microsoft.com/office/drawing/2014/main" id="{2918B948-A7B5-D8C8-E728-2446D3173CB7}"/>
              </a:ext>
            </a:extLst>
          </p:cNvPr>
          <p:cNvCxnSpPr/>
          <p:nvPr/>
        </p:nvCxnSpPr>
        <p:spPr>
          <a:xfrm>
            <a:off x="2057400" y="2834640"/>
            <a:ext cx="960120" cy="8534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153797-D884-71E5-E381-FE304C9D8985}"/>
              </a:ext>
            </a:extLst>
          </p:cNvPr>
          <p:cNvSpPr txBox="1"/>
          <p:nvPr/>
        </p:nvSpPr>
        <p:spPr>
          <a:xfrm>
            <a:off x="3017520" y="3575675"/>
            <a:ext cx="383438" cy="369332"/>
          </a:xfrm>
          <a:prstGeom prst="rect">
            <a:avLst/>
          </a:prstGeom>
          <a:noFill/>
        </p:spPr>
        <p:txBody>
          <a:bodyPr wrap="none" rtlCol="0">
            <a:spAutoFit/>
          </a:bodyPr>
          <a:lstStyle/>
          <a:p>
            <a:r>
              <a:rPr lang="en-US" dirty="0"/>
              <a:t>X</a:t>
            </a:r>
            <a:r>
              <a:rPr lang="en-US" baseline="-25000" dirty="0"/>
              <a:t>0</a:t>
            </a:r>
            <a:endParaRPr lang="en-US" dirty="0"/>
          </a:p>
        </p:txBody>
      </p:sp>
      <p:cxnSp>
        <p:nvCxnSpPr>
          <p:cNvPr id="11" name="Straight Arrow Connector 10">
            <a:extLst>
              <a:ext uri="{FF2B5EF4-FFF2-40B4-BE49-F238E27FC236}">
                <a16:creationId xmlns:a16="http://schemas.microsoft.com/office/drawing/2014/main" id="{81432B25-19FA-8E3A-393B-CB70474F505F}"/>
              </a:ext>
            </a:extLst>
          </p:cNvPr>
          <p:cNvCxnSpPr>
            <a:cxnSpLocks/>
          </p:cNvCxnSpPr>
          <p:nvPr/>
        </p:nvCxnSpPr>
        <p:spPr>
          <a:xfrm>
            <a:off x="3271184" y="3945007"/>
            <a:ext cx="599775" cy="10071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36BB1E-973C-23FD-6E91-335D17DC2FC7}"/>
              </a:ext>
            </a:extLst>
          </p:cNvPr>
          <p:cNvCxnSpPr>
            <a:cxnSpLocks/>
          </p:cNvCxnSpPr>
          <p:nvPr/>
        </p:nvCxnSpPr>
        <p:spPr>
          <a:xfrm flipV="1">
            <a:off x="4065902" y="4752979"/>
            <a:ext cx="955209" cy="5577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38071EF-E166-F7F3-8BBE-4DF1CFA7651A}"/>
              </a:ext>
            </a:extLst>
          </p:cNvPr>
          <p:cNvSpPr txBox="1"/>
          <p:nvPr/>
        </p:nvSpPr>
        <p:spPr>
          <a:xfrm>
            <a:off x="3814588" y="4913783"/>
            <a:ext cx="383438" cy="369332"/>
          </a:xfrm>
          <a:prstGeom prst="rect">
            <a:avLst/>
          </a:prstGeom>
          <a:noFill/>
        </p:spPr>
        <p:txBody>
          <a:bodyPr wrap="none" rtlCol="0">
            <a:spAutoFit/>
          </a:bodyPr>
          <a:lstStyle/>
          <a:p>
            <a:r>
              <a:rPr lang="en-US" dirty="0"/>
              <a:t>X</a:t>
            </a:r>
            <a:r>
              <a:rPr lang="en-US" baseline="-25000" dirty="0"/>
              <a:t>1</a:t>
            </a:r>
            <a:endParaRPr lang="en-US" dirty="0"/>
          </a:p>
        </p:txBody>
      </p:sp>
      <p:sp>
        <p:nvSpPr>
          <p:cNvPr id="20" name="TextBox 19">
            <a:extLst>
              <a:ext uri="{FF2B5EF4-FFF2-40B4-BE49-F238E27FC236}">
                <a16:creationId xmlns:a16="http://schemas.microsoft.com/office/drawing/2014/main" id="{B2C1FCDE-3DF0-F86E-DE54-14EF71C791BB}"/>
              </a:ext>
            </a:extLst>
          </p:cNvPr>
          <p:cNvSpPr txBox="1"/>
          <p:nvPr/>
        </p:nvSpPr>
        <p:spPr>
          <a:xfrm>
            <a:off x="4996343" y="4542770"/>
            <a:ext cx="383438" cy="369332"/>
          </a:xfrm>
          <a:prstGeom prst="rect">
            <a:avLst/>
          </a:prstGeom>
          <a:noFill/>
        </p:spPr>
        <p:txBody>
          <a:bodyPr wrap="none" rtlCol="0">
            <a:spAutoFit/>
          </a:bodyPr>
          <a:lstStyle/>
          <a:p>
            <a:r>
              <a:rPr lang="en-US" dirty="0"/>
              <a:t>X</a:t>
            </a:r>
            <a:r>
              <a:rPr lang="en-US" baseline="-25000" dirty="0"/>
              <a:t>2</a:t>
            </a:r>
            <a:endParaRPr lang="en-US" dirty="0"/>
          </a:p>
        </p:txBody>
      </p:sp>
      <p:cxnSp>
        <p:nvCxnSpPr>
          <p:cNvPr id="22" name="Straight Arrow Connector 21">
            <a:extLst>
              <a:ext uri="{FF2B5EF4-FFF2-40B4-BE49-F238E27FC236}">
                <a16:creationId xmlns:a16="http://schemas.microsoft.com/office/drawing/2014/main" id="{4AD7284D-2343-9E17-8BBE-21EF68A076C1}"/>
              </a:ext>
            </a:extLst>
          </p:cNvPr>
          <p:cNvCxnSpPr>
            <a:cxnSpLocks/>
          </p:cNvCxnSpPr>
          <p:nvPr/>
        </p:nvCxnSpPr>
        <p:spPr>
          <a:xfrm flipV="1">
            <a:off x="5253824" y="4066185"/>
            <a:ext cx="629872" cy="5824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815F011-A01B-133C-6C3E-D68AB80E0843}"/>
              </a:ext>
            </a:extLst>
          </p:cNvPr>
          <p:cNvSpPr txBox="1"/>
          <p:nvPr/>
        </p:nvSpPr>
        <p:spPr>
          <a:xfrm>
            <a:off x="5848857" y="3760341"/>
            <a:ext cx="383438" cy="369332"/>
          </a:xfrm>
          <a:prstGeom prst="rect">
            <a:avLst/>
          </a:prstGeom>
          <a:noFill/>
        </p:spPr>
        <p:txBody>
          <a:bodyPr wrap="none" rtlCol="0">
            <a:spAutoFit/>
          </a:bodyPr>
          <a:lstStyle/>
          <a:p>
            <a:r>
              <a:rPr lang="en-US" dirty="0"/>
              <a:t>X</a:t>
            </a:r>
            <a:r>
              <a:rPr lang="en-US" baseline="-25000" dirty="0"/>
              <a:t>3</a:t>
            </a:r>
            <a:endParaRPr lang="en-US" dirty="0"/>
          </a:p>
        </p:txBody>
      </p:sp>
      <p:cxnSp>
        <p:nvCxnSpPr>
          <p:cNvPr id="29" name="Straight Arrow Connector 28">
            <a:extLst>
              <a:ext uri="{FF2B5EF4-FFF2-40B4-BE49-F238E27FC236}">
                <a16:creationId xmlns:a16="http://schemas.microsoft.com/office/drawing/2014/main" id="{738AF2ED-8A8E-1195-8C98-70BC41530CA0}"/>
              </a:ext>
            </a:extLst>
          </p:cNvPr>
          <p:cNvCxnSpPr>
            <a:cxnSpLocks/>
          </p:cNvCxnSpPr>
          <p:nvPr/>
        </p:nvCxnSpPr>
        <p:spPr>
          <a:xfrm flipV="1">
            <a:off x="6096000" y="3769133"/>
            <a:ext cx="1287578" cy="1453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8B8F951-1D8D-1CCA-5A9B-FC2FD3FC3D57}"/>
              </a:ext>
            </a:extLst>
          </p:cNvPr>
          <p:cNvSpPr txBox="1"/>
          <p:nvPr/>
        </p:nvSpPr>
        <p:spPr>
          <a:xfrm>
            <a:off x="7379506" y="3598774"/>
            <a:ext cx="383438" cy="369332"/>
          </a:xfrm>
          <a:prstGeom prst="rect">
            <a:avLst/>
          </a:prstGeom>
          <a:noFill/>
        </p:spPr>
        <p:txBody>
          <a:bodyPr wrap="none" rtlCol="0">
            <a:spAutoFit/>
          </a:bodyPr>
          <a:lstStyle/>
          <a:p>
            <a:r>
              <a:rPr lang="en-US" dirty="0"/>
              <a:t>X</a:t>
            </a:r>
            <a:r>
              <a:rPr lang="en-US" baseline="-25000" dirty="0"/>
              <a:t>4</a:t>
            </a:r>
            <a:endParaRPr lang="en-US" dirty="0"/>
          </a:p>
        </p:txBody>
      </p:sp>
      <p:sp>
        <p:nvSpPr>
          <p:cNvPr id="33" name="TextBox 32">
            <a:extLst>
              <a:ext uri="{FF2B5EF4-FFF2-40B4-BE49-F238E27FC236}">
                <a16:creationId xmlns:a16="http://schemas.microsoft.com/office/drawing/2014/main" id="{1A8E2CDE-27E8-19EE-18D2-26B82BE17890}"/>
              </a:ext>
            </a:extLst>
          </p:cNvPr>
          <p:cNvSpPr txBox="1"/>
          <p:nvPr/>
        </p:nvSpPr>
        <p:spPr>
          <a:xfrm>
            <a:off x="3300429" y="4525135"/>
            <a:ext cx="311304" cy="369332"/>
          </a:xfrm>
          <a:prstGeom prst="rect">
            <a:avLst/>
          </a:prstGeom>
          <a:noFill/>
        </p:spPr>
        <p:txBody>
          <a:bodyPr wrap="none" rtlCol="0">
            <a:spAutoFit/>
          </a:bodyPr>
          <a:lstStyle/>
          <a:p>
            <a:r>
              <a:rPr lang="en-US" dirty="0">
                <a:latin typeface="Apple Chancery" panose="03020702040506060504" pitchFamily="66" charset="-79"/>
                <a:cs typeface="Apple Chancery" panose="03020702040506060504" pitchFamily="66" charset="-79"/>
              </a:rPr>
              <a:t>l</a:t>
            </a:r>
            <a:r>
              <a:rPr lang="en-US" baseline="-25000" dirty="0">
                <a:latin typeface="Apple Chancery" panose="03020702040506060504" pitchFamily="66" charset="-79"/>
                <a:cs typeface="Apple Chancery" panose="03020702040506060504" pitchFamily="66" charset="-79"/>
              </a:rPr>
              <a:t>1</a:t>
            </a:r>
            <a:endParaRPr lang="en-US" dirty="0">
              <a:latin typeface="Apple Chancery" panose="03020702040506060504" pitchFamily="66" charset="-79"/>
              <a:cs typeface="Apple Chancery" panose="03020702040506060504" pitchFamily="66" charset="-79"/>
            </a:endParaRPr>
          </a:p>
        </p:txBody>
      </p:sp>
      <p:sp>
        <p:nvSpPr>
          <p:cNvPr id="34" name="TextBox 33">
            <a:extLst>
              <a:ext uri="{FF2B5EF4-FFF2-40B4-BE49-F238E27FC236}">
                <a16:creationId xmlns:a16="http://schemas.microsoft.com/office/drawing/2014/main" id="{6724D483-924D-AF26-9416-EC15E32C4CB6}"/>
              </a:ext>
            </a:extLst>
          </p:cNvPr>
          <p:cNvSpPr txBox="1"/>
          <p:nvPr/>
        </p:nvSpPr>
        <p:spPr>
          <a:xfrm>
            <a:off x="2545247" y="2934692"/>
            <a:ext cx="325730" cy="369332"/>
          </a:xfrm>
          <a:prstGeom prst="rect">
            <a:avLst/>
          </a:prstGeom>
          <a:noFill/>
        </p:spPr>
        <p:txBody>
          <a:bodyPr wrap="none" rtlCol="0">
            <a:spAutoFit/>
          </a:bodyPr>
          <a:lstStyle/>
          <a:p>
            <a:r>
              <a:rPr lang="en-US" dirty="0">
                <a:latin typeface="Apple Chancery" panose="03020702040506060504" pitchFamily="66" charset="-79"/>
                <a:cs typeface="Apple Chancery" panose="03020702040506060504" pitchFamily="66" charset="-79"/>
              </a:rPr>
              <a:t>l</a:t>
            </a:r>
            <a:r>
              <a:rPr lang="en-US" baseline="-25000" dirty="0">
                <a:latin typeface="Apple Chancery" panose="03020702040506060504" pitchFamily="66" charset="-79"/>
                <a:cs typeface="Apple Chancery" panose="03020702040506060504" pitchFamily="66" charset="-79"/>
              </a:rPr>
              <a:t>0</a:t>
            </a:r>
            <a:endParaRPr lang="en-US" dirty="0">
              <a:latin typeface="Apple Chancery" panose="03020702040506060504" pitchFamily="66" charset="-79"/>
              <a:cs typeface="Apple Chancery" panose="03020702040506060504" pitchFamily="66" charset="-79"/>
            </a:endParaRPr>
          </a:p>
        </p:txBody>
      </p:sp>
      <p:sp>
        <p:nvSpPr>
          <p:cNvPr id="35" name="TextBox 34">
            <a:extLst>
              <a:ext uri="{FF2B5EF4-FFF2-40B4-BE49-F238E27FC236}">
                <a16:creationId xmlns:a16="http://schemas.microsoft.com/office/drawing/2014/main" id="{815C83FE-9CD9-3D47-9674-6B321276CDD9}"/>
              </a:ext>
            </a:extLst>
          </p:cNvPr>
          <p:cNvSpPr txBox="1"/>
          <p:nvPr/>
        </p:nvSpPr>
        <p:spPr>
          <a:xfrm>
            <a:off x="4249404" y="4709801"/>
            <a:ext cx="332142" cy="369332"/>
          </a:xfrm>
          <a:prstGeom prst="rect">
            <a:avLst/>
          </a:prstGeom>
          <a:noFill/>
        </p:spPr>
        <p:txBody>
          <a:bodyPr wrap="none" rtlCol="0">
            <a:spAutoFit/>
          </a:bodyPr>
          <a:lstStyle/>
          <a:p>
            <a:r>
              <a:rPr lang="en-US" dirty="0">
                <a:latin typeface="Apple Chancery" panose="03020702040506060504" pitchFamily="66" charset="-79"/>
                <a:cs typeface="Apple Chancery" panose="03020702040506060504" pitchFamily="66" charset="-79"/>
              </a:rPr>
              <a:t>l</a:t>
            </a:r>
            <a:r>
              <a:rPr lang="en-US" baseline="-25000" dirty="0">
                <a:latin typeface="Apple Chancery" panose="03020702040506060504" pitchFamily="66" charset="-79"/>
                <a:cs typeface="Apple Chancery" panose="03020702040506060504" pitchFamily="66" charset="-79"/>
              </a:rPr>
              <a:t>2</a:t>
            </a:r>
            <a:endParaRPr lang="en-US" dirty="0">
              <a:latin typeface="Apple Chancery" panose="03020702040506060504" pitchFamily="66" charset="-79"/>
              <a:cs typeface="Apple Chancery" panose="03020702040506060504" pitchFamily="66" charset="-79"/>
            </a:endParaRPr>
          </a:p>
        </p:txBody>
      </p:sp>
      <p:sp>
        <p:nvSpPr>
          <p:cNvPr id="36" name="TextBox 35">
            <a:extLst>
              <a:ext uri="{FF2B5EF4-FFF2-40B4-BE49-F238E27FC236}">
                <a16:creationId xmlns:a16="http://schemas.microsoft.com/office/drawing/2014/main" id="{6A00755D-AEC4-3BB3-8B19-5589B1600711}"/>
              </a:ext>
            </a:extLst>
          </p:cNvPr>
          <p:cNvSpPr txBox="1"/>
          <p:nvPr/>
        </p:nvSpPr>
        <p:spPr>
          <a:xfrm>
            <a:off x="5221725" y="4111554"/>
            <a:ext cx="316112" cy="369332"/>
          </a:xfrm>
          <a:prstGeom prst="rect">
            <a:avLst/>
          </a:prstGeom>
          <a:noFill/>
        </p:spPr>
        <p:txBody>
          <a:bodyPr wrap="none" rtlCol="0">
            <a:spAutoFit/>
          </a:bodyPr>
          <a:lstStyle/>
          <a:p>
            <a:r>
              <a:rPr lang="en-US" dirty="0">
                <a:latin typeface="Apple Chancery" panose="03020702040506060504" pitchFamily="66" charset="-79"/>
                <a:cs typeface="Apple Chancery" panose="03020702040506060504" pitchFamily="66" charset="-79"/>
              </a:rPr>
              <a:t>l</a:t>
            </a:r>
            <a:r>
              <a:rPr lang="en-US" baseline="-25000" dirty="0">
                <a:latin typeface="Apple Chancery" panose="03020702040506060504" pitchFamily="66" charset="-79"/>
                <a:cs typeface="Apple Chancery" panose="03020702040506060504" pitchFamily="66" charset="-79"/>
              </a:rPr>
              <a:t>3</a:t>
            </a:r>
            <a:endParaRPr lang="en-US" dirty="0">
              <a:latin typeface="Apple Chancery" panose="03020702040506060504" pitchFamily="66" charset="-79"/>
              <a:cs typeface="Apple Chancery" panose="03020702040506060504" pitchFamily="66" charset="-79"/>
            </a:endParaRPr>
          </a:p>
        </p:txBody>
      </p:sp>
      <p:sp>
        <p:nvSpPr>
          <p:cNvPr id="37" name="TextBox 36">
            <a:extLst>
              <a:ext uri="{FF2B5EF4-FFF2-40B4-BE49-F238E27FC236}">
                <a16:creationId xmlns:a16="http://schemas.microsoft.com/office/drawing/2014/main" id="{CC29112E-F4F6-9B09-D84C-FF56F793D17D}"/>
              </a:ext>
            </a:extLst>
          </p:cNvPr>
          <p:cNvSpPr txBox="1"/>
          <p:nvPr/>
        </p:nvSpPr>
        <p:spPr>
          <a:xfrm>
            <a:off x="6862374" y="3808922"/>
            <a:ext cx="340158" cy="369332"/>
          </a:xfrm>
          <a:prstGeom prst="rect">
            <a:avLst/>
          </a:prstGeom>
          <a:noFill/>
        </p:spPr>
        <p:txBody>
          <a:bodyPr wrap="none" rtlCol="0">
            <a:spAutoFit/>
          </a:bodyPr>
          <a:lstStyle/>
          <a:p>
            <a:r>
              <a:rPr lang="en-US" dirty="0">
                <a:latin typeface="Apple Chancery" panose="03020702040506060504" pitchFamily="66" charset="-79"/>
                <a:cs typeface="Apple Chancery" panose="03020702040506060504" pitchFamily="66" charset="-79"/>
              </a:rPr>
              <a:t>l</a:t>
            </a:r>
            <a:r>
              <a:rPr lang="en-US" baseline="-25000" dirty="0">
                <a:latin typeface="Apple Chancery" panose="03020702040506060504" pitchFamily="66" charset="-79"/>
                <a:cs typeface="Apple Chancery" panose="03020702040506060504" pitchFamily="66" charset="-79"/>
              </a:rPr>
              <a:t>4</a:t>
            </a:r>
            <a:endParaRPr lang="en-US" dirty="0">
              <a:latin typeface="Apple Chancery" panose="03020702040506060504" pitchFamily="66" charset="-79"/>
              <a:cs typeface="Apple Chancery" panose="03020702040506060504" pitchFamily="66" charset="-79"/>
            </a:endParaRPr>
          </a:p>
        </p:txBody>
      </p:sp>
      <p:sp>
        <p:nvSpPr>
          <p:cNvPr id="38" name="TextBox 37">
            <a:extLst>
              <a:ext uri="{FF2B5EF4-FFF2-40B4-BE49-F238E27FC236}">
                <a16:creationId xmlns:a16="http://schemas.microsoft.com/office/drawing/2014/main" id="{AAB52A20-E5F1-7FC6-0868-EF8A5CBAB5E7}"/>
              </a:ext>
            </a:extLst>
          </p:cNvPr>
          <p:cNvSpPr txBox="1"/>
          <p:nvPr/>
        </p:nvSpPr>
        <p:spPr>
          <a:xfrm>
            <a:off x="8976360" y="2364266"/>
            <a:ext cx="2201052" cy="369332"/>
          </a:xfrm>
          <a:prstGeom prst="rect">
            <a:avLst/>
          </a:prstGeom>
          <a:noFill/>
        </p:spPr>
        <p:txBody>
          <a:bodyPr wrap="none" rtlCol="0">
            <a:spAutoFit/>
          </a:bodyPr>
          <a:lstStyle/>
          <a:p>
            <a:r>
              <a:rPr lang="en-US" dirty="0"/>
              <a:t>Observed step-length</a:t>
            </a:r>
          </a:p>
        </p:txBody>
      </p:sp>
      <p:sp>
        <p:nvSpPr>
          <p:cNvPr id="39" name="TextBox 38">
            <a:extLst>
              <a:ext uri="{FF2B5EF4-FFF2-40B4-BE49-F238E27FC236}">
                <a16:creationId xmlns:a16="http://schemas.microsoft.com/office/drawing/2014/main" id="{B65B1BF8-7947-A33E-DD40-C5F9A608FA38}"/>
              </a:ext>
            </a:extLst>
          </p:cNvPr>
          <p:cNvSpPr txBox="1"/>
          <p:nvPr/>
        </p:nvSpPr>
        <p:spPr>
          <a:xfrm>
            <a:off x="11114678" y="2349500"/>
            <a:ext cx="300082" cy="369332"/>
          </a:xfrm>
          <a:prstGeom prst="rect">
            <a:avLst/>
          </a:prstGeom>
          <a:noFill/>
        </p:spPr>
        <p:txBody>
          <a:bodyPr wrap="none" rtlCol="0">
            <a:spAutoFit/>
          </a:bodyPr>
          <a:lstStyle/>
          <a:p>
            <a:r>
              <a:rPr lang="en-US" dirty="0" err="1">
                <a:latin typeface="Apple Chancery" panose="03020702040506060504" pitchFamily="66" charset="-79"/>
                <a:cs typeface="Apple Chancery" panose="03020702040506060504" pitchFamily="66" charset="-79"/>
              </a:rPr>
              <a:t>l</a:t>
            </a:r>
            <a:r>
              <a:rPr lang="en-US" baseline="-25000" dirty="0" err="1">
                <a:latin typeface="Apple Chancery" panose="03020702040506060504" pitchFamily="66" charset="-79"/>
                <a:cs typeface="Apple Chancery" panose="03020702040506060504" pitchFamily="66" charset="-79"/>
              </a:rPr>
              <a:t>t</a:t>
            </a:r>
            <a:endParaRPr lang="en-US" dirty="0">
              <a:latin typeface="Apple Chancery" panose="03020702040506060504" pitchFamily="66" charset="-79"/>
              <a:cs typeface="Apple Chancery" panose="03020702040506060504" pitchFamily="66" charset="-79"/>
            </a:endParaRPr>
          </a:p>
        </p:txBody>
      </p:sp>
      <p:cxnSp>
        <p:nvCxnSpPr>
          <p:cNvPr id="41" name="Straight Connector 40">
            <a:extLst>
              <a:ext uri="{FF2B5EF4-FFF2-40B4-BE49-F238E27FC236}">
                <a16:creationId xmlns:a16="http://schemas.microsoft.com/office/drawing/2014/main" id="{6A806F9C-24CE-5E7D-EF58-0A7197C31F17}"/>
              </a:ext>
            </a:extLst>
          </p:cNvPr>
          <p:cNvCxnSpPr>
            <a:cxnSpLocks/>
          </p:cNvCxnSpPr>
          <p:nvPr/>
        </p:nvCxnSpPr>
        <p:spPr>
          <a:xfrm>
            <a:off x="2813810" y="3501696"/>
            <a:ext cx="1397598" cy="122574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0699229-1A35-8C75-D2E3-409C213589B5}"/>
                  </a:ext>
                </a:extLst>
              </p:cNvPr>
              <p:cNvSpPr txBox="1"/>
              <p:nvPr/>
            </p:nvSpPr>
            <p:spPr>
              <a:xfrm>
                <a:off x="3555684" y="4247296"/>
                <a:ext cx="39978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baseline="-25000" dirty="0"/>
                  <a:t>1</a:t>
                </a:r>
                <a:endParaRPr lang="en-US" dirty="0"/>
              </a:p>
            </p:txBody>
          </p:sp>
        </mc:Choice>
        <mc:Fallback xmlns="">
          <p:sp>
            <p:nvSpPr>
              <p:cNvPr id="46" name="TextBox 45">
                <a:extLst>
                  <a:ext uri="{FF2B5EF4-FFF2-40B4-BE49-F238E27FC236}">
                    <a16:creationId xmlns:a16="http://schemas.microsoft.com/office/drawing/2014/main" id="{A0699229-1A35-8C75-D2E3-409C213589B5}"/>
                  </a:ext>
                </a:extLst>
              </p:cNvPr>
              <p:cNvSpPr txBox="1">
                <a:spLocks noRot="1" noChangeAspect="1" noMove="1" noResize="1" noEditPoints="1" noAdjustHandles="1" noChangeArrowheads="1" noChangeShapeType="1" noTextEdit="1"/>
              </p:cNvSpPr>
              <p:nvPr/>
            </p:nvSpPr>
            <p:spPr>
              <a:xfrm>
                <a:off x="3555684" y="4247296"/>
                <a:ext cx="399789" cy="369332"/>
              </a:xfrm>
              <a:prstGeom prst="rect">
                <a:avLst/>
              </a:prstGeom>
              <a:blipFill>
                <a:blip r:embed="rId4"/>
                <a:stretch>
                  <a:fillRect b="-16667"/>
                </a:stretch>
              </a:blipFill>
            </p:spPr>
            <p:txBody>
              <a:bodyPr/>
              <a:lstStyle/>
              <a:p>
                <a:r>
                  <a:rPr lang="en-US">
                    <a:noFill/>
                  </a:rPr>
                  <a:t> </a:t>
                </a:r>
              </a:p>
            </p:txBody>
          </p:sp>
        </mc:Fallback>
      </mc:AlternateContent>
      <p:sp>
        <p:nvSpPr>
          <p:cNvPr id="48" name="Arc 47">
            <a:extLst>
              <a:ext uri="{FF2B5EF4-FFF2-40B4-BE49-F238E27FC236}">
                <a16:creationId xmlns:a16="http://schemas.microsoft.com/office/drawing/2014/main" id="{31E05BC6-610F-96F4-D395-CF1156B29BE1}"/>
              </a:ext>
            </a:extLst>
          </p:cNvPr>
          <p:cNvSpPr/>
          <p:nvPr/>
        </p:nvSpPr>
        <p:spPr>
          <a:xfrm rot="4341830">
            <a:off x="3352988" y="4112971"/>
            <a:ext cx="253626" cy="321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41BD20A2-37DD-1424-79F3-068DAE76218A}"/>
              </a:ext>
            </a:extLst>
          </p:cNvPr>
          <p:cNvCxnSpPr>
            <a:cxnSpLocks/>
          </p:cNvCxnSpPr>
          <p:nvPr/>
        </p:nvCxnSpPr>
        <p:spPr>
          <a:xfrm>
            <a:off x="3700998" y="4633240"/>
            <a:ext cx="804635" cy="149324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1E1B853-58A9-3546-F30F-9D065E2C3977}"/>
                  </a:ext>
                </a:extLst>
              </p:cNvPr>
              <p:cNvSpPr txBox="1"/>
              <p:nvPr/>
            </p:nvSpPr>
            <p:spPr>
              <a:xfrm>
                <a:off x="4474662" y="5245777"/>
                <a:ext cx="39978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baseline="-25000" dirty="0"/>
                  <a:t>2</a:t>
                </a:r>
                <a:endParaRPr lang="en-US" dirty="0"/>
              </a:p>
            </p:txBody>
          </p:sp>
        </mc:Choice>
        <mc:Fallback xmlns="">
          <p:sp>
            <p:nvSpPr>
              <p:cNvPr id="51" name="TextBox 50">
                <a:extLst>
                  <a:ext uri="{FF2B5EF4-FFF2-40B4-BE49-F238E27FC236}">
                    <a16:creationId xmlns:a16="http://schemas.microsoft.com/office/drawing/2014/main" id="{41E1B853-58A9-3546-F30F-9D065E2C3977}"/>
                  </a:ext>
                </a:extLst>
              </p:cNvPr>
              <p:cNvSpPr txBox="1">
                <a:spLocks noRot="1" noChangeAspect="1" noMove="1" noResize="1" noEditPoints="1" noAdjustHandles="1" noChangeArrowheads="1" noChangeShapeType="1" noTextEdit="1"/>
              </p:cNvSpPr>
              <p:nvPr/>
            </p:nvSpPr>
            <p:spPr>
              <a:xfrm>
                <a:off x="4474662" y="5245777"/>
                <a:ext cx="399789" cy="369332"/>
              </a:xfrm>
              <a:prstGeom prst="rect">
                <a:avLst/>
              </a:prstGeom>
              <a:blipFill>
                <a:blip r:embed="rId5"/>
                <a:stretch>
                  <a:fillRect b="-13333"/>
                </a:stretch>
              </a:blipFill>
            </p:spPr>
            <p:txBody>
              <a:bodyPr/>
              <a:lstStyle/>
              <a:p>
                <a:r>
                  <a:rPr lang="en-US">
                    <a:noFill/>
                  </a:rPr>
                  <a:t> </a:t>
                </a:r>
              </a:p>
            </p:txBody>
          </p:sp>
        </mc:Fallback>
      </mc:AlternateContent>
      <p:sp>
        <p:nvSpPr>
          <p:cNvPr id="52" name="Arc 51">
            <a:extLst>
              <a:ext uri="{FF2B5EF4-FFF2-40B4-BE49-F238E27FC236}">
                <a16:creationId xmlns:a16="http://schemas.microsoft.com/office/drawing/2014/main" id="{5C07388C-489B-4964-AAAD-DA8420C5C7AE}"/>
              </a:ext>
            </a:extLst>
          </p:cNvPr>
          <p:cNvSpPr/>
          <p:nvPr/>
        </p:nvSpPr>
        <p:spPr>
          <a:xfrm rot="4341830">
            <a:off x="3756873" y="4945966"/>
            <a:ext cx="785337" cy="6569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796AAD25-ACBA-FC49-9BC2-3F71C7DF84ED}"/>
              </a:ext>
            </a:extLst>
          </p:cNvPr>
          <p:cNvCxnSpPr>
            <a:cxnSpLocks/>
          </p:cNvCxnSpPr>
          <p:nvPr/>
        </p:nvCxnSpPr>
        <p:spPr>
          <a:xfrm flipV="1">
            <a:off x="4935447" y="3993588"/>
            <a:ext cx="1645447" cy="825286"/>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CB40E0F-426E-67D7-F1DC-4258051CC245}"/>
                  </a:ext>
                </a:extLst>
              </p:cNvPr>
              <p:cNvSpPr txBox="1"/>
              <p:nvPr/>
            </p:nvSpPr>
            <p:spPr>
              <a:xfrm>
                <a:off x="5595423" y="4146356"/>
                <a:ext cx="39978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baseline="-25000" dirty="0"/>
                  <a:t>3</a:t>
                </a:r>
                <a:endParaRPr lang="en-US" dirty="0"/>
              </a:p>
            </p:txBody>
          </p:sp>
        </mc:Choice>
        <mc:Fallback xmlns="">
          <p:sp>
            <p:nvSpPr>
              <p:cNvPr id="56" name="TextBox 55">
                <a:extLst>
                  <a:ext uri="{FF2B5EF4-FFF2-40B4-BE49-F238E27FC236}">
                    <a16:creationId xmlns:a16="http://schemas.microsoft.com/office/drawing/2014/main" id="{DCB40E0F-426E-67D7-F1DC-4258051CC245}"/>
                  </a:ext>
                </a:extLst>
              </p:cNvPr>
              <p:cNvSpPr txBox="1">
                <a:spLocks noRot="1" noChangeAspect="1" noMove="1" noResize="1" noEditPoints="1" noAdjustHandles="1" noChangeArrowheads="1" noChangeShapeType="1" noTextEdit="1"/>
              </p:cNvSpPr>
              <p:nvPr/>
            </p:nvSpPr>
            <p:spPr>
              <a:xfrm>
                <a:off x="5595423" y="4146356"/>
                <a:ext cx="399789" cy="369332"/>
              </a:xfrm>
              <a:prstGeom prst="rect">
                <a:avLst/>
              </a:prstGeom>
              <a:blipFill>
                <a:blip r:embed="rId6"/>
                <a:stretch>
                  <a:fillRect b="-16667"/>
                </a:stretch>
              </a:blipFill>
            </p:spPr>
            <p:txBody>
              <a:bodyPr/>
              <a:lstStyle/>
              <a:p>
                <a:r>
                  <a:rPr lang="en-US">
                    <a:noFill/>
                  </a:rPr>
                  <a:t> </a:t>
                </a:r>
              </a:p>
            </p:txBody>
          </p:sp>
        </mc:Fallback>
      </mc:AlternateContent>
      <p:sp>
        <p:nvSpPr>
          <p:cNvPr id="57" name="Arc 56">
            <a:extLst>
              <a:ext uri="{FF2B5EF4-FFF2-40B4-BE49-F238E27FC236}">
                <a16:creationId xmlns:a16="http://schemas.microsoft.com/office/drawing/2014/main" id="{73ED656A-ECC9-D33B-65AE-1B8859189F83}"/>
              </a:ext>
            </a:extLst>
          </p:cNvPr>
          <p:cNvSpPr/>
          <p:nvPr/>
        </p:nvSpPr>
        <p:spPr>
          <a:xfrm rot="4341830">
            <a:off x="5423272" y="4327500"/>
            <a:ext cx="270994"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6A1DE5F8-300A-22D5-4B0C-6B768B15A3DA}"/>
              </a:ext>
            </a:extLst>
          </p:cNvPr>
          <p:cNvCxnSpPr>
            <a:cxnSpLocks/>
          </p:cNvCxnSpPr>
          <p:nvPr/>
        </p:nvCxnSpPr>
        <p:spPr>
          <a:xfrm flipV="1">
            <a:off x="5284046" y="3304024"/>
            <a:ext cx="1357744" cy="127872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1" name="Arc 60">
            <a:extLst>
              <a:ext uri="{FF2B5EF4-FFF2-40B4-BE49-F238E27FC236}">
                <a16:creationId xmlns:a16="http://schemas.microsoft.com/office/drawing/2014/main" id="{08B8DA4A-B180-D14B-9031-49CCC144FF97}"/>
              </a:ext>
            </a:extLst>
          </p:cNvPr>
          <p:cNvSpPr/>
          <p:nvPr/>
        </p:nvSpPr>
        <p:spPr>
          <a:xfrm rot="4341830">
            <a:off x="6013687" y="3601469"/>
            <a:ext cx="454415" cy="1264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453B305-BAB1-521E-9AB9-336759940A6A}"/>
                  </a:ext>
                </a:extLst>
              </p:cNvPr>
              <p:cNvSpPr txBox="1"/>
              <p:nvPr/>
            </p:nvSpPr>
            <p:spPr>
              <a:xfrm>
                <a:off x="6332524" y="3508494"/>
                <a:ext cx="39978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baseline="-25000" dirty="0"/>
                  <a:t>4</a:t>
                </a:r>
                <a:endParaRPr lang="en-US" dirty="0"/>
              </a:p>
            </p:txBody>
          </p:sp>
        </mc:Choice>
        <mc:Fallback xmlns="">
          <p:sp>
            <p:nvSpPr>
              <p:cNvPr id="62" name="TextBox 61">
                <a:extLst>
                  <a:ext uri="{FF2B5EF4-FFF2-40B4-BE49-F238E27FC236}">
                    <a16:creationId xmlns:a16="http://schemas.microsoft.com/office/drawing/2014/main" id="{B453B305-BAB1-521E-9AB9-336759940A6A}"/>
                  </a:ext>
                </a:extLst>
              </p:cNvPr>
              <p:cNvSpPr txBox="1">
                <a:spLocks noRot="1" noChangeAspect="1" noMove="1" noResize="1" noEditPoints="1" noAdjustHandles="1" noChangeArrowheads="1" noChangeShapeType="1" noTextEdit="1"/>
              </p:cNvSpPr>
              <p:nvPr/>
            </p:nvSpPr>
            <p:spPr>
              <a:xfrm>
                <a:off x="6332524" y="3508494"/>
                <a:ext cx="399789" cy="369332"/>
              </a:xfrm>
              <a:prstGeom prst="rect">
                <a:avLst/>
              </a:prstGeom>
              <a:blipFill>
                <a:blip r:embed="rId7"/>
                <a:stretch>
                  <a:fillRect b="-16667"/>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E9E9DBF4-5442-1D9C-3558-411B14EB1E45}"/>
              </a:ext>
            </a:extLst>
          </p:cNvPr>
          <p:cNvSpPr txBox="1"/>
          <p:nvPr/>
        </p:nvSpPr>
        <p:spPr>
          <a:xfrm>
            <a:off x="8976360" y="2756145"/>
            <a:ext cx="2401940" cy="369332"/>
          </a:xfrm>
          <a:prstGeom prst="rect">
            <a:avLst/>
          </a:prstGeom>
          <a:noFill/>
        </p:spPr>
        <p:txBody>
          <a:bodyPr wrap="none" rtlCol="0">
            <a:spAutoFit/>
          </a:bodyPr>
          <a:lstStyle/>
          <a:p>
            <a:r>
              <a:rPr lang="en-US" dirty="0"/>
              <a:t>Observed turning-angle</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3B1167-9481-2A22-1BD2-441AC214F655}"/>
                  </a:ext>
                </a:extLst>
              </p:cNvPr>
              <p:cNvSpPr txBox="1"/>
              <p:nvPr/>
            </p:nvSpPr>
            <p:spPr>
              <a:xfrm>
                <a:off x="11264719" y="2778692"/>
                <a:ext cx="372538"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baseline="-25000" dirty="0"/>
                  <a:t>t</a:t>
                </a:r>
                <a:endParaRPr lang="en-US" dirty="0"/>
              </a:p>
            </p:txBody>
          </p:sp>
        </mc:Choice>
        <mc:Fallback xmlns="">
          <p:sp>
            <p:nvSpPr>
              <p:cNvPr id="64" name="TextBox 63">
                <a:extLst>
                  <a:ext uri="{FF2B5EF4-FFF2-40B4-BE49-F238E27FC236}">
                    <a16:creationId xmlns:a16="http://schemas.microsoft.com/office/drawing/2014/main" id="{0D3B1167-9481-2A22-1BD2-441AC214F655}"/>
                  </a:ext>
                </a:extLst>
              </p:cNvPr>
              <p:cNvSpPr txBox="1">
                <a:spLocks noRot="1" noChangeAspect="1" noMove="1" noResize="1" noEditPoints="1" noAdjustHandles="1" noChangeArrowheads="1" noChangeShapeType="1" noTextEdit="1"/>
              </p:cNvSpPr>
              <p:nvPr/>
            </p:nvSpPr>
            <p:spPr>
              <a:xfrm>
                <a:off x="11264719" y="2778692"/>
                <a:ext cx="372538" cy="369332"/>
              </a:xfrm>
              <a:prstGeom prst="rect">
                <a:avLst/>
              </a:prstGeom>
              <a:blipFill>
                <a:blip r:embed="rId8"/>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5851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39" grpId="0"/>
      <p:bldP spid="46" grpId="0"/>
      <p:bldP spid="48" grpId="0" animBg="1"/>
      <p:bldP spid="51" grpId="0"/>
      <p:bldP spid="52" grpId="0" animBg="1"/>
      <p:bldP spid="56" grpId="0"/>
      <p:bldP spid="57" grpId="0" animBg="1"/>
      <p:bldP spid="61" grpId="0" animBg="1"/>
      <p:bldP spid="62" grpId="0"/>
      <p:bldP spid="63" grpId="0"/>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C0E0482E-BB5C-FBEC-FA4F-3E972ED3EC5A}"/>
              </a:ext>
            </a:extLst>
          </p:cNvPr>
          <p:cNvGraphicFramePr>
            <a:graphicFrameLocks noGrp="1"/>
          </p:cNvGraphicFramePr>
          <p:nvPr>
            <p:ph idx="1"/>
            <p:extLst>
              <p:ext uri="{D42A27DB-BD31-4B8C-83A1-F6EECF244321}">
                <p14:modId xmlns:p14="http://schemas.microsoft.com/office/powerpoint/2010/main" val="13169125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3D0AF4A2-2071-4984-9D4E-ECAEB765C0C5}"/>
              </a:ext>
            </a:extLst>
          </p:cNvPr>
          <p:cNvSpPr>
            <a:spLocks noGrp="1"/>
          </p:cNvSpPr>
          <p:nvPr>
            <p:ph type="title"/>
          </p:nvPr>
        </p:nvSpPr>
        <p:spPr/>
        <p:txBody>
          <a:bodyPr>
            <a:normAutofit/>
          </a:bodyPr>
          <a:lstStyle/>
          <a:p>
            <a:r>
              <a:rPr lang="en-CA" b="1" dirty="0">
                <a:solidFill>
                  <a:srgbClr val="000000"/>
                </a:solidFill>
                <a:latin typeface="Montserrat" pitchFamily="2" charset="77"/>
              </a:rPr>
              <a:t>HMM OUTLINE</a:t>
            </a:r>
            <a:endParaRPr lang="en-US" b="1" dirty="0">
              <a:solidFill>
                <a:srgbClr val="000000"/>
              </a:solidFill>
              <a:latin typeface="Montserrat" pitchFamily="2" charset="77"/>
            </a:endParaRPr>
          </a:p>
        </p:txBody>
      </p:sp>
      <p:sp>
        <p:nvSpPr>
          <p:cNvPr id="8" name="Slide Number Placeholder 2">
            <a:extLst>
              <a:ext uri="{FF2B5EF4-FFF2-40B4-BE49-F238E27FC236}">
                <a16:creationId xmlns:a16="http://schemas.microsoft.com/office/drawing/2014/main" id="{A296716B-6ED7-4618-93F6-6FF9D6A889F5}"/>
              </a:ext>
            </a:extLst>
          </p:cNvPr>
          <p:cNvSpPr>
            <a:spLocks noGrp="1"/>
          </p:cNvSpPr>
          <p:nvPr>
            <p:ph type="sldNum" sz="quarter" idx="12"/>
          </p:nvPr>
        </p:nvSpPr>
        <p:spPr>
          <a:xfrm>
            <a:off x="10906716" y="6342061"/>
            <a:ext cx="1274645" cy="365125"/>
          </a:xfrm>
        </p:spPr>
        <p:txBody>
          <a:bodyPr/>
          <a:lstStyle/>
          <a:p>
            <a:fld id="{E50A8D5F-7A10-4D19-B2BD-04FE5CA3B31F}" type="slidenum">
              <a:rPr lang="en-US" smtClean="0"/>
              <a:pPr/>
              <a:t>2</a:t>
            </a:fld>
            <a:endParaRPr lang="en-US" dirty="0"/>
          </a:p>
        </p:txBody>
      </p:sp>
    </p:spTree>
    <p:extLst>
      <p:ext uri="{BB962C8B-B14F-4D97-AF65-F5344CB8AC3E}">
        <p14:creationId xmlns:p14="http://schemas.microsoft.com/office/powerpoint/2010/main" val="35878266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2">
            <a:extLst>
              <a:ext uri="{FF2B5EF4-FFF2-40B4-BE49-F238E27FC236}">
                <a16:creationId xmlns:a16="http://schemas.microsoft.com/office/drawing/2014/main" id="{036488B1-3761-49D0-8AEE-5AE33C6A8CC2}"/>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20</a:t>
            </a:fld>
            <a:endParaRPr lang="en-US" dirty="0"/>
          </a:p>
        </p:txBody>
      </p:sp>
      <p:sp>
        <p:nvSpPr>
          <p:cNvPr id="4" name="Title 3">
            <a:extLst>
              <a:ext uri="{FF2B5EF4-FFF2-40B4-BE49-F238E27FC236}">
                <a16:creationId xmlns:a16="http://schemas.microsoft.com/office/drawing/2014/main" id="{F22E4C1A-3E81-D008-B671-71EDF75F11C7}"/>
              </a:ext>
            </a:extLst>
          </p:cNvPr>
          <p:cNvSpPr>
            <a:spLocks noGrp="1"/>
          </p:cNvSpPr>
          <p:nvPr>
            <p:ph type="title"/>
          </p:nvPr>
        </p:nvSpPr>
        <p:spPr/>
        <p:txBody>
          <a:bodyPr>
            <a:normAutofit/>
          </a:bodyPr>
          <a:lstStyle/>
          <a:p>
            <a:r>
              <a:rPr lang="en-US" sz="4000" b="1" dirty="0">
                <a:latin typeface="Montserrat" pitchFamily="2" charset="77"/>
              </a:rPr>
              <a:t>Modelling step-length and turning angle:</a:t>
            </a:r>
          </a:p>
        </p:txBody>
      </p:sp>
      <p:pic>
        <p:nvPicPr>
          <p:cNvPr id="3" name="Picture 2" descr="A graph of a function&#10;&#10;Description automatically generated with medium confidence">
            <a:extLst>
              <a:ext uri="{FF2B5EF4-FFF2-40B4-BE49-F238E27FC236}">
                <a16:creationId xmlns:a16="http://schemas.microsoft.com/office/drawing/2014/main" id="{CBE7E0CA-19B7-F2B7-14C3-C095E9EDF3DF}"/>
              </a:ext>
            </a:extLst>
          </p:cNvPr>
          <p:cNvPicPr>
            <a:picLocks noChangeAspect="1"/>
          </p:cNvPicPr>
          <p:nvPr/>
        </p:nvPicPr>
        <p:blipFill>
          <a:blip r:embed="rId3"/>
          <a:stretch>
            <a:fillRect/>
          </a:stretch>
        </p:blipFill>
        <p:spPr>
          <a:xfrm>
            <a:off x="6633883" y="2242624"/>
            <a:ext cx="4719917" cy="3254104"/>
          </a:xfrm>
          <a:prstGeom prst="rect">
            <a:avLst/>
          </a:prstGeom>
        </p:spPr>
      </p:pic>
      <p:pic>
        <p:nvPicPr>
          <p:cNvPr id="7" name="Picture 6" descr="A diagram of a step length&#10;&#10;Description automatically generated">
            <a:extLst>
              <a:ext uri="{FF2B5EF4-FFF2-40B4-BE49-F238E27FC236}">
                <a16:creationId xmlns:a16="http://schemas.microsoft.com/office/drawing/2014/main" id="{82B36FDB-0F70-A9E8-81CE-3D0BB97C7A01}"/>
              </a:ext>
            </a:extLst>
          </p:cNvPr>
          <p:cNvPicPr>
            <a:picLocks noChangeAspect="1"/>
          </p:cNvPicPr>
          <p:nvPr/>
        </p:nvPicPr>
        <p:blipFill>
          <a:blip r:embed="rId4"/>
          <a:stretch>
            <a:fillRect/>
          </a:stretch>
        </p:blipFill>
        <p:spPr>
          <a:xfrm>
            <a:off x="1102659" y="2226713"/>
            <a:ext cx="3644153" cy="3396041"/>
          </a:xfrm>
          <a:prstGeom prst="rect">
            <a:avLst/>
          </a:prstGeom>
        </p:spPr>
      </p:pic>
      <p:sp>
        <p:nvSpPr>
          <p:cNvPr id="10" name="TextBox 9">
            <a:extLst>
              <a:ext uri="{FF2B5EF4-FFF2-40B4-BE49-F238E27FC236}">
                <a16:creationId xmlns:a16="http://schemas.microsoft.com/office/drawing/2014/main" id="{4E62F66B-BAF7-8D4B-42ED-8E6B7DDF047C}"/>
              </a:ext>
            </a:extLst>
          </p:cNvPr>
          <p:cNvSpPr txBox="1"/>
          <p:nvPr/>
        </p:nvSpPr>
        <p:spPr>
          <a:xfrm>
            <a:off x="7962629" y="1825115"/>
            <a:ext cx="2289986" cy="369332"/>
          </a:xfrm>
          <a:prstGeom prst="rect">
            <a:avLst/>
          </a:prstGeom>
          <a:noFill/>
        </p:spPr>
        <p:txBody>
          <a:bodyPr wrap="none" rtlCol="0">
            <a:spAutoFit/>
          </a:bodyPr>
          <a:lstStyle/>
          <a:p>
            <a:r>
              <a:rPr lang="en-US" dirty="0"/>
              <a:t>Von Mises distribution</a:t>
            </a:r>
          </a:p>
        </p:txBody>
      </p:sp>
      <p:sp>
        <p:nvSpPr>
          <p:cNvPr id="12" name="TextBox 11">
            <a:extLst>
              <a:ext uri="{FF2B5EF4-FFF2-40B4-BE49-F238E27FC236}">
                <a16:creationId xmlns:a16="http://schemas.microsoft.com/office/drawing/2014/main" id="{8D6A33B4-42A0-A289-3DE8-49990F03697C}"/>
              </a:ext>
            </a:extLst>
          </p:cNvPr>
          <p:cNvSpPr txBox="1"/>
          <p:nvPr/>
        </p:nvSpPr>
        <p:spPr>
          <a:xfrm>
            <a:off x="1739152" y="1825115"/>
            <a:ext cx="2021259" cy="369332"/>
          </a:xfrm>
          <a:prstGeom prst="rect">
            <a:avLst/>
          </a:prstGeom>
          <a:noFill/>
        </p:spPr>
        <p:txBody>
          <a:bodyPr wrap="none" rtlCol="0">
            <a:spAutoFit/>
          </a:bodyPr>
          <a:lstStyle/>
          <a:p>
            <a:r>
              <a:rPr lang="en-US" dirty="0"/>
              <a:t>gamma distribution</a:t>
            </a:r>
          </a:p>
        </p:txBody>
      </p:sp>
    </p:spTree>
    <p:extLst>
      <p:ext uri="{BB962C8B-B14F-4D97-AF65-F5344CB8AC3E}">
        <p14:creationId xmlns:p14="http://schemas.microsoft.com/office/powerpoint/2010/main" val="794261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US" cap="all" dirty="0">
                <a:solidFill>
                  <a:srgbClr val="000000"/>
                </a:solidFill>
              </a:rPr>
              <a:t>NARWHAL CASE STUDY</a:t>
            </a:r>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21</a:t>
            </a:fld>
            <a:endParaRPr lang="en-US" dirty="0"/>
          </a:p>
        </p:txBody>
      </p:sp>
    </p:spTree>
    <p:extLst>
      <p:ext uri="{BB962C8B-B14F-4D97-AF65-F5344CB8AC3E}">
        <p14:creationId xmlns:p14="http://schemas.microsoft.com/office/powerpoint/2010/main" val="3951614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371966E-DAF0-49E2-A1D0-603D0FEB07D1}"/>
              </a:ext>
            </a:extLst>
          </p:cNvPr>
          <p:cNvGrpSpPr/>
          <p:nvPr/>
        </p:nvGrpSpPr>
        <p:grpSpPr>
          <a:xfrm>
            <a:off x="4158966" y="2716944"/>
            <a:ext cx="6216657" cy="4121735"/>
            <a:chOff x="742948" y="1625165"/>
            <a:chExt cx="6216657" cy="4121735"/>
          </a:xfrm>
        </p:grpSpPr>
        <p:pic>
          <p:nvPicPr>
            <p:cNvPr id="15" name="Picture 14">
              <a:extLst>
                <a:ext uri="{FF2B5EF4-FFF2-40B4-BE49-F238E27FC236}">
                  <a16:creationId xmlns:a16="http://schemas.microsoft.com/office/drawing/2014/main" id="{5825874F-BB9D-4221-840F-CBA27303FF34}"/>
                </a:ext>
              </a:extLst>
            </p:cNvPr>
            <p:cNvPicPr>
              <a:picLocks noChangeAspect="1"/>
            </p:cNvPicPr>
            <p:nvPr/>
          </p:nvPicPr>
          <p:blipFill rotWithShape="1">
            <a:blip r:embed="rId2">
              <a:clrChange>
                <a:clrFrom>
                  <a:srgbClr val="FFFFFF"/>
                </a:clrFrom>
                <a:clrTo>
                  <a:srgbClr val="FFFFFF">
                    <a:alpha val="0"/>
                  </a:srgbClr>
                </a:clrTo>
              </a:clrChange>
            </a:blip>
            <a:srcRect r="34821"/>
            <a:stretch/>
          </p:blipFill>
          <p:spPr>
            <a:xfrm rot="10800000" flipH="1">
              <a:off x="742948" y="1625165"/>
              <a:ext cx="5624790" cy="3882937"/>
            </a:xfrm>
            <a:prstGeom prst="rect">
              <a:avLst/>
            </a:prstGeom>
          </p:spPr>
        </p:pic>
        <p:pic>
          <p:nvPicPr>
            <p:cNvPr id="16" name="Picture 15">
              <a:extLst>
                <a:ext uri="{FF2B5EF4-FFF2-40B4-BE49-F238E27FC236}">
                  <a16:creationId xmlns:a16="http://schemas.microsoft.com/office/drawing/2014/main" id="{A3725D40-81F0-436A-B014-99F312C780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9703930" flipH="1">
              <a:off x="4836746" y="4595665"/>
              <a:ext cx="2122859" cy="1151235"/>
            </a:xfrm>
            <a:prstGeom prst="rect">
              <a:avLst/>
            </a:prstGeom>
          </p:spPr>
        </p:pic>
      </p:grpSp>
      <p:sp>
        <p:nvSpPr>
          <p:cNvPr id="2" name="Content Placeholder 1">
            <a:extLst>
              <a:ext uri="{FF2B5EF4-FFF2-40B4-BE49-F238E27FC236}">
                <a16:creationId xmlns:a16="http://schemas.microsoft.com/office/drawing/2014/main" id="{CA51C058-7710-450C-B21E-7660FCDE81A7}"/>
              </a:ext>
            </a:extLst>
          </p:cNvPr>
          <p:cNvSpPr>
            <a:spLocks noGrp="1"/>
          </p:cNvSpPr>
          <p:nvPr>
            <p:ph idx="1"/>
          </p:nvPr>
        </p:nvSpPr>
        <p:spPr>
          <a:xfrm>
            <a:off x="623947" y="1431144"/>
            <a:ext cx="10944109" cy="4726088"/>
          </a:xfrm>
        </p:spPr>
        <p:txBody>
          <a:bodyPr/>
          <a:lstStyle/>
          <a:p>
            <a:r>
              <a:rPr lang="en-CA" dirty="0"/>
              <a:t>Three Narwhals tagged in Tremblay Sound</a:t>
            </a:r>
          </a:p>
          <a:p>
            <a:r>
              <a:rPr lang="en-CA" dirty="0" err="1"/>
              <a:t>Fastloc</a:t>
            </a:r>
            <a:r>
              <a:rPr lang="en-CA" dirty="0"/>
              <a:t> GPS location data</a:t>
            </a:r>
          </a:p>
          <a:p>
            <a:r>
              <a:rPr lang="en-CA" dirty="0"/>
              <a:t>Raster of bathymetry</a:t>
            </a:r>
          </a:p>
          <a:p>
            <a:r>
              <a:rPr lang="en-CA" dirty="0"/>
              <a:t>Temporal resolution:</a:t>
            </a:r>
          </a:p>
          <a:p>
            <a:pPr lvl="1"/>
            <a:r>
              <a:rPr lang="en-CA" dirty="0" err="1"/>
              <a:t>Fastloc</a:t>
            </a:r>
            <a:r>
              <a:rPr lang="en-CA" dirty="0"/>
              <a:t> GPS: 10 min</a:t>
            </a:r>
          </a:p>
          <a:p>
            <a:pPr marL="457200" lvl="1" indent="0">
              <a:buNone/>
            </a:pPr>
            <a:endParaRPr lang="en-CA" dirty="0"/>
          </a:p>
          <a:p>
            <a:pPr marL="457200" lvl="1" indent="0">
              <a:buNone/>
            </a:pPr>
            <a:endParaRPr lang="en-CA" dirty="0"/>
          </a:p>
          <a:p>
            <a:endParaRPr lang="en-US" dirty="0"/>
          </a:p>
        </p:txBody>
      </p:sp>
      <p:sp>
        <p:nvSpPr>
          <p:cNvPr id="3" name="Slide Number Placeholder 2">
            <a:extLst>
              <a:ext uri="{FF2B5EF4-FFF2-40B4-BE49-F238E27FC236}">
                <a16:creationId xmlns:a16="http://schemas.microsoft.com/office/drawing/2014/main" id="{E0469174-1D07-447E-8E7F-A6C30711A0CA}"/>
              </a:ext>
            </a:extLst>
          </p:cNvPr>
          <p:cNvSpPr>
            <a:spLocks noGrp="1"/>
          </p:cNvSpPr>
          <p:nvPr>
            <p:ph type="sldNum" sz="quarter" idx="12"/>
          </p:nvPr>
        </p:nvSpPr>
        <p:spPr/>
        <p:txBody>
          <a:bodyPr/>
          <a:lstStyle/>
          <a:p>
            <a:fld id="{E50A8D5F-7A10-4D19-B2BD-04FE5CA3B31F}" type="slidenum">
              <a:rPr lang="en-US" smtClean="0"/>
              <a:pPr/>
              <a:t>22</a:t>
            </a:fld>
            <a:endParaRPr lang="en-US" dirty="0"/>
          </a:p>
        </p:txBody>
      </p:sp>
      <p:sp>
        <p:nvSpPr>
          <p:cNvPr id="4" name="Title 3">
            <a:extLst>
              <a:ext uri="{FF2B5EF4-FFF2-40B4-BE49-F238E27FC236}">
                <a16:creationId xmlns:a16="http://schemas.microsoft.com/office/drawing/2014/main" id="{8D39DE9B-B802-4CC3-AB9F-93A9C3664E9F}"/>
              </a:ext>
            </a:extLst>
          </p:cNvPr>
          <p:cNvSpPr>
            <a:spLocks noGrp="1"/>
          </p:cNvSpPr>
          <p:nvPr>
            <p:ph type="title"/>
          </p:nvPr>
        </p:nvSpPr>
        <p:spPr/>
        <p:txBody>
          <a:bodyPr/>
          <a:lstStyle/>
          <a:p>
            <a:r>
              <a:rPr lang="en-CA" dirty="0"/>
              <a:t>1. Narwhal data</a:t>
            </a:r>
            <a:endParaRPr lang="en-US" dirty="0"/>
          </a:p>
        </p:txBody>
      </p:sp>
      <p:pic>
        <p:nvPicPr>
          <p:cNvPr id="8" name="Picture 7">
            <a:extLst>
              <a:ext uri="{FF2B5EF4-FFF2-40B4-BE49-F238E27FC236}">
                <a16:creationId xmlns:a16="http://schemas.microsoft.com/office/drawing/2014/main" id="{B5B9A98B-4530-4F0D-A0D2-75C2693BAB9C}"/>
              </a:ext>
            </a:extLst>
          </p:cNvPr>
          <p:cNvPicPr>
            <a:picLocks noChangeAspect="1"/>
          </p:cNvPicPr>
          <p:nvPr/>
        </p:nvPicPr>
        <p:blipFill rotWithShape="1">
          <a:blip r:embed="rId4"/>
          <a:srcRect l="4435" t="12933" r="5414" b="15853"/>
          <a:stretch/>
        </p:blipFill>
        <p:spPr>
          <a:xfrm rot="20896790">
            <a:off x="5909498" y="3161472"/>
            <a:ext cx="3684270" cy="1455187"/>
          </a:xfrm>
          <a:prstGeom prst="rect">
            <a:avLst/>
          </a:prstGeom>
        </p:spPr>
      </p:pic>
      <p:pic>
        <p:nvPicPr>
          <p:cNvPr id="9" name="Picture 8">
            <a:extLst>
              <a:ext uri="{FF2B5EF4-FFF2-40B4-BE49-F238E27FC236}">
                <a16:creationId xmlns:a16="http://schemas.microsoft.com/office/drawing/2014/main" id="{C2EBE933-FCD7-49A3-8460-135AE934DEE2}"/>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68" b="89873" l="3571" r="90000"/>
                    </a14:imgEffect>
                    <a14:imgEffect>
                      <a14:artisticBlur radius="5"/>
                    </a14:imgEffect>
                    <a14:imgEffect>
                      <a14:colorTemperature colorTemp="6000"/>
                    </a14:imgEffect>
                    <a14:imgEffect>
                      <a14:brightnessContrast bright="-20000" contrast="-20000"/>
                    </a14:imgEffect>
                  </a14:imgLayer>
                </a14:imgProps>
              </a:ext>
              <a:ext uri="{28A0092B-C50C-407E-A947-70E740481C1C}">
                <a14:useLocalDpi xmlns:a14="http://schemas.microsoft.com/office/drawing/2010/main" val="0"/>
              </a:ext>
            </a:extLst>
          </a:blip>
          <a:srcRect l="-175" t="32795" r="19336" b="16368"/>
          <a:stretch/>
        </p:blipFill>
        <p:spPr>
          <a:xfrm>
            <a:off x="6542832" y="3645086"/>
            <a:ext cx="4623491" cy="1458417"/>
          </a:xfrm>
          <a:prstGeom prst="rect">
            <a:avLst/>
          </a:prstGeom>
        </p:spPr>
      </p:pic>
      <p:pic>
        <p:nvPicPr>
          <p:cNvPr id="10" name="Picture 9">
            <a:extLst>
              <a:ext uri="{FF2B5EF4-FFF2-40B4-BE49-F238E27FC236}">
                <a16:creationId xmlns:a16="http://schemas.microsoft.com/office/drawing/2014/main" id="{614B03F6-3829-4FF7-89C7-B29981CFE21B}"/>
              </a:ext>
            </a:extLst>
          </p:cNvPr>
          <p:cNvPicPr>
            <a:picLocks noChangeAspect="1"/>
          </p:cNvPicPr>
          <p:nvPr/>
        </p:nvPicPr>
        <p:blipFill rotWithShape="1">
          <a:blip r:embed="rId7"/>
          <a:srcRect l="4435" t="12933" r="5414" b="15853"/>
          <a:stretch/>
        </p:blipFill>
        <p:spPr>
          <a:xfrm rot="21122483">
            <a:off x="3185119" y="3566286"/>
            <a:ext cx="5761265" cy="2275544"/>
          </a:xfrm>
          <a:prstGeom prst="rect">
            <a:avLst/>
          </a:prstGeom>
        </p:spPr>
      </p:pic>
      <p:pic>
        <p:nvPicPr>
          <p:cNvPr id="11" name="Picture 10">
            <a:extLst>
              <a:ext uri="{FF2B5EF4-FFF2-40B4-BE49-F238E27FC236}">
                <a16:creationId xmlns:a16="http://schemas.microsoft.com/office/drawing/2014/main" id="{4954CD79-C5E6-4DC7-8F28-A4D799642D18}"/>
              </a:ext>
            </a:extLst>
          </p:cNvPr>
          <p:cNvPicPr>
            <a:picLocks noChangeAspect="1"/>
          </p:cNvPicPr>
          <p:nvPr/>
        </p:nvPicPr>
        <p:blipFill>
          <a:blip r:embed="rId8"/>
          <a:stretch>
            <a:fillRect/>
          </a:stretch>
        </p:blipFill>
        <p:spPr>
          <a:xfrm rot="13690193">
            <a:off x="6434731" y="2776641"/>
            <a:ext cx="3812950" cy="3812950"/>
          </a:xfrm>
          <a:prstGeom prst="rect">
            <a:avLst/>
          </a:prstGeom>
        </p:spPr>
      </p:pic>
      <p:pic>
        <p:nvPicPr>
          <p:cNvPr id="12" name="Picture 11">
            <a:extLst>
              <a:ext uri="{FF2B5EF4-FFF2-40B4-BE49-F238E27FC236}">
                <a16:creationId xmlns:a16="http://schemas.microsoft.com/office/drawing/2014/main" id="{E3FAA4B5-0FE2-44D3-B7A5-B2DE1BB53BB5}"/>
              </a:ext>
            </a:extLst>
          </p:cNvPr>
          <p:cNvPicPr>
            <a:picLocks noChangeAspect="1"/>
          </p:cNvPicPr>
          <p:nvPr/>
        </p:nvPicPr>
        <p:blipFill>
          <a:blip r:embed="rId8"/>
          <a:stretch>
            <a:fillRect/>
          </a:stretch>
        </p:blipFill>
        <p:spPr>
          <a:xfrm rot="13958269">
            <a:off x="9791590" y="2518140"/>
            <a:ext cx="3151198" cy="3151198"/>
          </a:xfrm>
          <a:prstGeom prst="rect">
            <a:avLst/>
          </a:prstGeom>
        </p:spPr>
      </p:pic>
      <p:pic>
        <p:nvPicPr>
          <p:cNvPr id="13" name="Picture 12">
            <a:extLst>
              <a:ext uri="{FF2B5EF4-FFF2-40B4-BE49-F238E27FC236}">
                <a16:creationId xmlns:a16="http://schemas.microsoft.com/office/drawing/2014/main" id="{AB08FB74-0BB3-426B-A6D7-99F8BC9C12AA}"/>
              </a:ext>
            </a:extLst>
          </p:cNvPr>
          <p:cNvPicPr>
            <a:picLocks noChangeAspect="1"/>
          </p:cNvPicPr>
          <p:nvPr/>
        </p:nvPicPr>
        <p:blipFill>
          <a:blip r:embed="rId8"/>
          <a:stretch>
            <a:fillRect/>
          </a:stretch>
        </p:blipFill>
        <p:spPr>
          <a:xfrm rot="13890666">
            <a:off x="7476108" y="2651863"/>
            <a:ext cx="2604295" cy="2604295"/>
          </a:xfrm>
          <a:prstGeom prst="rect">
            <a:avLst/>
          </a:prstGeom>
        </p:spPr>
      </p:pic>
    </p:spTree>
    <p:extLst>
      <p:ext uri="{BB962C8B-B14F-4D97-AF65-F5344CB8AC3E}">
        <p14:creationId xmlns:p14="http://schemas.microsoft.com/office/powerpoint/2010/main" val="80946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50000" fill="hold" nodeType="afterEffect">
                                  <p:stCondLst>
                                    <p:cond delay="0"/>
                                  </p:stCondLst>
                                  <p:childTnLst>
                                    <p:animMotion origin="layout" path="M 3.95833E-6 3.7037E-7 L 0.08372 0.00069 " pathEditMode="relative" rAng="0" ptsTypes="AA">
                                      <p:cBhvr>
                                        <p:cTn id="6" dur="2500" fill="hold"/>
                                        <p:tgtEl>
                                          <p:spTgt spid="10"/>
                                        </p:tgtEl>
                                        <p:attrNameLst>
                                          <p:attrName>ppt_x</p:attrName>
                                          <p:attrName>ppt_y</p:attrName>
                                        </p:attrNameLst>
                                      </p:cBhvr>
                                      <p:rCtr x="4180" y="23"/>
                                    </p:animMotion>
                                  </p:childTnLst>
                                </p:cTn>
                              </p:par>
                              <p:par>
                                <p:cTn id="7" presetID="42" presetClass="path" presetSubtype="0" decel="50000" fill="hold" nodeType="withEffect">
                                  <p:stCondLst>
                                    <p:cond delay="0"/>
                                  </p:stCondLst>
                                  <p:childTnLst>
                                    <p:animMotion origin="layout" path="M -1.875E-6 -1.48148E-6 L 0.0405 -1.48148E-6 " pathEditMode="relative" rAng="0" ptsTypes="AA">
                                      <p:cBhvr>
                                        <p:cTn id="8" dur="2500" fill="hold"/>
                                        <p:tgtEl>
                                          <p:spTgt spid="9"/>
                                        </p:tgtEl>
                                        <p:attrNameLst>
                                          <p:attrName>ppt_x</p:attrName>
                                          <p:attrName>ppt_y</p:attrName>
                                        </p:attrNameLst>
                                      </p:cBhvr>
                                      <p:rCtr x="2018" y="0"/>
                                    </p:animMotion>
                                  </p:childTnLst>
                                </p:cTn>
                              </p:par>
                              <p:par>
                                <p:cTn id="9" presetID="42" presetClass="path" presetSubtype="0" decel="50000" fill="hold" nodeType="withEffect">
                                  <p:stCondLst>
                                    <p:cond delay="0"/>
                                  </p:stCondLst>
                                  <p:childTnLst>
                                    <p:animMotion origin="layout" path="M 2.70833E-6 1.85185E-6 L 0.00885 0.00069 " pathEditMode="relative" rAng="0" ptsTypes="AA">
                                      <p:cBhvr>
                                        <p:cTn id="10" dur="2500" fill="hold"/>
                                        <p:tgtEl>
                                          <p:spTgt spid="8"/>
                                        </p:tgtEl>
                                        <p:attrNameLst>
                                          <p:attrName>ppt_x</p:attrName>
                                          <p:attrName>ppt_y</p:attrName>
                                        </p:attrNameLst>
                                      </p:cBhvr>
                                      <p:rCtr x="443" y="23"/>
                                    </p:animMotion>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500"/>
                                        <p:tgtEl>
                                          <p:spTgt spid="2">
                                            <p:txEl>
                                              <p:pRg st="2" end="2"/>
                                            </p:txEl>
                                          </p:spTgt>
                                        </p:tgtEl>
                                      </p:cBhvr>
                                    </p:animEffect>
                                  </p:childTnLst>
                                </p:cTn>
                              </p:par>
                              <p:par>
                                <p:cTn id="33" presetID="6" presetClass="entr" presetSubtype="32"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circle(out)">
                                      <p:cBhvr>
                                        <p:cTn id="35" dur="1000"/>
                                        <p:tgtEl>
                                          <p:spTgt spid="11"/>
                                        </p:tgtEl>
                                      </p:cBhvr>
                                    </p:animEffect>
                                  </p:childTnLst>
                                </p:cTn>
                              </p:par>
                              <p:par>
                                <p:cTn id="36" presetID="6" presetClass="entr" presetSubtype="32"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ircle(out)">
                                      <p:cBhvr>
                                        <p:cTn id="38" dur="1000"/>
                                        <p:tgtEl>
                                          <p:spTgt spid="12"/>
                                        </p:tgtEl>
                                      </p:cBhvr>
                                    </p:animEffect>
                                  </p:childTnLst>
                                </p:cTn>
                              </p:par>
                              <p:par>
                                <p:cTn id="39" presetID="6" presetClass="entr" presetSubtype="32"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circle(out)">
                                      <p:cBhvr>
                                        <p:cTn id="41" dur="1000"/>
                                        <p:tgtEl>
                                          <p:spTgt spid="13"/>
                                        </p:tgtEl>
                                      </p:cBhvr>
                                    </p:animEffect>
                                  </p:childTnLst>
                                </p:cTn>
                              </p:par>
                              <p:par>
                                <p:cTn id="42" presetID="22" presetClass="entr" presetSubtype="8" fill="hold" nodeType="withEffect">
                                  <p:stCondLst>
                                    <p:cond delay="25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1500"/>
                                        <p:tgtEl>
                                          <p:spTgt spid="14"/>
                                        </p:tgtEl>
                                      </p:cBhvr>
                                    </p:animEffect>
                                  </p:childTnLst>
                                </p:cTn>
                              </p:par>
                              <p:par>
                                <p:cTn id="45" presetID="10" presetClass="exit" presetSubtype="0" fill="hold"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8"/>
                                        </p:tgtEl>
                                      </p:cBhvr>
                                    </p:animEffect>
                                    <p:set>
                                      <p:cBhvr>
                                        <p:cTn id="53" dur="1" fill="hold">
                                          <p:stCondLst>
                                            <p:cond delay="499"/>
                                          </p:stCondLst>
                                        </p:cTn>
                                        <p:tgtEl>
                                          <p:spTgt spid="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
                                            <p:txEl>
                                              <p:pRg st="3" end="3"/>
                                            </p:txEl>
                                          </p:spTgt>
                                        </p:tgtEl>
                                        <p:attrNameLst>
                                          <p:attrName>style.visibility</p:attrName>
                                        </p:attrNameLst>
                                      </p:cBhvr>
                                      <p:to>
                                        <p:strVal val="visible"/>
                                      </p:to>
                                    </p:set>
                                    <p:animEffect transition="in" filter="fade">
                                      <p:cBhvr>
                                        <p:cTn id="67" dur="500"/>
                                        <p:tgtEl>
                                          <p:spTgt spid="2">
                                            <p:txEl>
                                              <p:pRg st="3" end="3"/>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
                                            <p:txEl>
                                              <p:pRg st="4" end="4"/>
                                            </p:txEl>
                                          </p:spTgt>
                                        </p:tgtEl>
                                        <p:attrNameLst>
                                          <p:attrName>style.visibility</p:attrName>
                                        </p:attrNameLst>
                                      </p:cBhvr>
                                      <p:to>
                                        <p:strVal val="visible"/>
                                      </p:to>
                                    </p:set>
                                    <p:animEffect transition="in" filter="fade">
                                      <p:cBhvr>
                                        <p:cTn id="7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a:xfrm>
            <a:off x="1196316" y="195540"/>
            <a:ext cx="9710400" cy="4352000"/>
          </a:xfrm>
        </p:spPr>
        <p:txBody>
          <a:bodyPr/>
          <a:lstStyle/>
          <a:p>
            <a:r>
              <a:rPr lang="en-US" cap="all" dirty="0">
                <a:solidFill>
                  <a:srgbClr val="000000"/>
                </a:solidFill>
              </a:rPr>
              <a:t>Polar bear exercise</a:t>
            </a:r>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23</a:t>
            </a:fld>
            <a:endParaRPr lang="en-US" dirty="0"/>
          </a:p>
        </p:txBody>
      </p:sp>
      <p:grpSp>
        <p:nvGrpSpPr>
          <p:cNvPr id="2" name="Group 1">
            <a:extLst>
              <a:ext uri="{FF2B5EF4-FFF2-40B4-BE49-F238E27FC236}">
                <a16:creationId xmlns:a16="http://schemas.microsoft.com/office/drawing/2014/main" id="{FDD948D1-89B6-B655-181E-B61B1A3189E5}"/>
              </a:ext>
            </a:extLst>
          </p:cNvPr>
          <p:cNvGrpSpPr/>
          <p:nvPr/>
        </p:nvGrpSpPr>
        <p:grpSpPr>
          <a:xfrm>
            <a:off x="3936530" y="3004922"/>
            <a:ext cx="3442262" cy="3450360"/>
            <a:chOff x="3766783" y="4295104"/>
            <a:chExt cx="2329217" cy="2334698"/>
          </a:xfrm>
        </p:grpSpPr>
        <p:pic>
          <p:nvPicPr>
            <p:cNvPr id="4" name="Picture 4" descr="Marketing Analytics through Markov Chain | by Ridhima Kumar | Towards Data  Science">
              <a:extLst>
                <a:ext uri="{FF2B5EF4-FFF2-40B4-BE49-F238E27FC236}">
                  <a16:creationId xmlns:a16="http://schemas.microsoft.com/office/drawing/2014/main" id="{BEA523E1-4901-0ED2-B50A-0F504A23DD84}"/>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66783" y="4295104"/>
              <a:ext cx="2329217" cy="2334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040FB33-D0D1-B24A-1C59-0224B9F7D23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3940180" y="5923335"/>
              <a:ext cx="577153" cy="300857"/>
            </a:xfrm>
            <a:prstGeom prst="rect">
              <a:avLst/>
            </a:prstGeom>
            <a:ln>
              <a:noFill/>
            </a:ln>
          </p:spPr>
        </p:pic>
        <p:pic>
          <p:nvPicPr>
            <p:cNvPr id="7" name="Picture 6">
              <a:extLst>
                <a:ext uri="{FF2B5EF4-FFF2-40B4-BE49-F238E27FC236}">
                  <a16:creationId xmlns:a16="http://schemas.microsoft.com/office/drawing/2014/main" id="{AB79D4F5-07F4-60B7-6DC7-3C6BFBA0352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5015235" y="4556850"/>
              <a:ext cx="696118" cy="368195"/>
            </a:xfrm>
            <a:prstGeom prst="rect">
              <a:avLst/>
            </a:prstGeom>
            <a:ln>
              <a:noFill/>
            </a:ln>
          </p:spPr>
        </p:pic>
      </p:grpSp>
    </p:spTree>
    <p:extLst>
      <p:ext uri="{BB962C8B-B14F-4D97-AF65-F5344CB8AC3E}">
        <p14:creationId xmlns:p14="http://schemas.microsoft.com/office/powerpoint/2010/main" val="281331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469174-1D07-447E-8E7F-A6C30711A0CA}"/>
              </a:ext>
            </a:extLst>
          </p:cNvPr>
          <p:cNvSpPr>
            <a:spLocks noGrp="1"/>
          </p:cNvSpPr>
          <p:nvPr>
            <p:ph type="sldNum" sz="quarter" idx="12"/>
          </p:nvPr>
        </p:nvSpPr>
        <p:spPr/>
        <p:txBody>
          <a:bodyPr/>
          <a:lstStyle/>
          <a:p>
            <a:fld id="{E50A8D5F-7A10-4D19-B2BD-04FE5CA3B31F}" type="slidenum">
              <a:rPr lang="en-US" smtClean="0"/>
              <a:pPr/>
              <a:t>24</a:t>
            </a:fld>
            <a:endParaRPr lang="en-US" dirty="0"/>
          </a:p>
        </p:txBody>
      </p:sp>
      <p:sp>
        <p:nvSpPr>
          <p:cNvPr id="4" name="Title 3">
            <a:extLst>
              <a:ext uri="{FF2B5EF4-FFF2-40B4-BE49-F238E27FC236}">
                <a16:creationId xmlns:a16="http://schemas.microsoft.com/office/drawing/2014/main" id="{8D39DE9B-B802-4CC3-AB9F-93A9C3664E9F}"/>
              </a:ext>
            </a:extLst>
          </p:cNvPr>
          <p:cNvSpPr>
            <a:spLocks noGrp="1"/>
          </p:cNvSpPr>
          <p:nvPr>
            <p:ph type="title"/>
          </p:nvPr>
        </p:nvSpPr>
        <p:spPr/>
        <p:txBody>
          <a:bodyPr/>
          <a:lstStyle/>
          <a:p>
            <a:r>
              <a:rPr lang="en-CA" dirty="0"/>
              <a:t>2. Polar bear data</a:t>
            </a:r>
            <a:endParaRPr lang="en-US" dirty="0"/>
          </a:p>
        </p:txBody>
      </p:sp>
      <p:sp>
        <p:nvSpPr>
          <p:cNvPr id="5" name="TextBox 4">
            <a:extLst>
              <a:ext uri="{FF2B5EF4-FFF2-40B4-BE49-F238E27FC236}">
                <a16:creationId xmlns:a16="http://schemas.microsoft.com/office/drawing/2014/main" id="{7C202837-E705-C53A-ACD8-77D9C6363569}"/>
              </a:ext>
            </a:extLst>
          </p:cNvPr>
          <p:cNvSpPr txBox="1"/>
          <p:nvPr/>
        </p:nvSpPr>
        <p:spPr>
          <a:xfrm>
            <a:off x="289560" y="1690688"/>
            <a:ext cx="9258432"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t>One polar bear </a:t>
            </a:r>
            <a:r>
              <a:rPr lang="en-CA" sz="2800" b="0" i="0" u="none" strike="noStrike" dirty="0">
                <a:solidFill>
                  <a:srgbClr val="000000"/>
                </a:solidFill>
                <a:effectLst/>
                <a:latin typeface="KievitWeb"/>
              </a:rPr>
              <a:t> collared in the Beaufort Sea, in April of 2009</a:t>
            </a:r>
          </a:p>
          <a:p>
            <a:pPr marL="285750" indent="-285750">
              <a:buFont typeface="Arial" panose="020B0604020202020204" pitchFamily="34" charset="0"/>
              <a:buChar char="•"/>
            </a:pPr>
            <a:r>
              <a:rPr lang="en-CA" sz="2800" dirty="0">
                <a:solidFill>
                  <a:srgbClr val="000000"/>
                </a:solidFill>
                <a:latin typeface="KievitWeb"/>
              </a:rPr>
              <a:t>One year GPS locations</a:t>
            </a:r>
          </a:p>
          <a:p>
            <a:pPr marL="285750" indent="-285750">
              <a:buFont typeface="Arial" panose="020B0604020202020204" pitchFamily="34" charset="0"/>
              <a:buChar char="•"/>
            </a:pPr>
            <a:r>
              <a:rPr lang="en-CA" sz="2800" dirty="0">
                <a:solidFill>
                  <a:srgbClr val="000000"/>
                </a:solidFill>
                <a:latin typeface="KievitWeb"/>
              </a:rPr>
              <a:t>Temporal resolution:</a:t>
            </a:r>
          </a:p>
          <a:p>
            <a:pPr marL="285750" indent="-285750">
              <a:buFont typeface="Arial" panose="020B0604020202020204" pitchFamily="34" charset="0"/>
              <a:buChar char="•"/>
            </a:pPr>
            <a:r>
              <a:rPr lang="en-CA" sz="2800" dirty="0">
                <a:solidFill>
                  <a:srgbClr val="000000"/>
                </a:solidFill>
                <a:latin typeface="KievitWeb"/>
              </a:rPr>
              <a:t>1 hour</a:t>
            </a:r>
            <a:endParaRPr lang="en-US" sz="2800" dirty="0"/>
          </a:p>
        </p:txBody>
      </p:sp>
      <p:pic>
        <p:nvPicPr>
          <p:cNvPr id="6" name="Content Placeholder 6">
            <a:extLst>
              <a:ext uri="{FF2B5EF4-FFF2-40B4-BE49-F238E27FC236}">
                <a16:creationId xmlns:a16="http://schemas.microsoft.com/office/drawing/2014/main" id="{5965A5B4-C9F1-E7AC-90B4-F21F7541911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94908" y="1019493"/>
            <a:ext cx="7797092" cy="5838507"/>
          </a:xfrm>
          <a:prstGeom prst="rect">
            <a:avLst/>
          </a:prstGeom>
        </p:spPr>
      </p:pic>
    </p:spTree>
    <p:extLst>
      <p:ext uri="{BB962C8B-B14F-4D97-AF65-F5344CB8AC3E}">
        <p14:creationId xmlns:p14="http://schemas.microsoft.com/office/powerpoint/2010/main" val="2551988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1A1114-2E5A-4722-88B2-814987517B10}"/>
              </a:ext>
            </a:extLst>
          </p:cNvPr>
          <p:cNvSpPr>
            <a:spLocks noGrp="1"/>
          </p:cNvSpPr>
          <p:nvPr>
            <p:ph idx="1"/>
          </p:nvPr>
        </p:nvSpPr>
        <p:spPr/>
        <p:txBody>
          <a:bodyPr>
            <a:normAutofit/>
          </a:bodyPr>
          <a:lstStyle/>
          <a:p>
            <a:pPr marL="514350" indent="-514350">
              <a:buFont typeface="+mj-lt"/>
              <a:buAutoNum type="arabicPeriod"/>
            </a:pPr>
            <a:r>
              <a:rPr lang="en-CA" dirty="0"/>
              <a:t>Fit simple HMMs using </a:t>
            </a:r>
            <a:r>
              <a:rPr lang="en-CA" dirty="0" err="1"/>
              <a:t>momentuHMM</a:t>
            </a:r>
            <a:endParaRPr lang="en-CA" dirty="0"/>
          </a:p>
          <a:p>
            <a:pPr marL="514350" indent="-514350">
              <a:buFont typeface="+mj-lt"/>
              <a:buAutoNum type="arabicPeriod"/>
            </a:pPr>
            <a:r>
              <a:rPr lang="en-CA" dirty="0"/>
              <a:t>Checking model fit </a:t>
            </a:r>
          </a:p>
          <a:p>
            <a:pPr marL="514350" indent="-514350">
              <a:buFont typeface="+mj-lt"/>
              <a:buAutoNum type="arabicPeriod"/>
            </a:pPr>
            <a:r>
              <a:rPr lang="en-CA" dirty="0"/>
              <a:t>Incorporating and interpreting covariates on behaviour transition probabilities</a:t>
            </a:r>
          </a:p>
          <a:p>
            <a:pPr marL="514350" indent="-514350">
              <a:buFont typeface="+mj-lt"/>
              <a:buAutoNum type="arabicPeriod"/>
            </a:pPr>
            <a:r>
              <a:rPr lang="en-CA" dirty="0"/>
              <a:t>Incorporating covariates in the observation model</a:t>
            </a:r>
          </a:p>
          <a:p>
            <a:pPr marL="514350" indent="-514350">
              <a:buFont typeface="+mj-lt"/>
              <a:buAutoNum type="arabicPeriod"/>
            </a:pPr>
            <a:r>
              <a:rPr lang="en-CA" dirty="0"/>
              <a:t>(Bonus) 	</a:t>
            </a:r>
          </a:p>
          <a:p>
            <a:pPr marL="971550" lvl="1" indent="-514350">
              <a:buFont typeface="+mj-lt"/>
              <a:buAutoNum type="alphaLcParenR"/>
            </a:pPr>
            <a:r>
              <a:rPr lang="en-CA" dirty="0"/>
              <a:t>Select an appropriate resolution for the data</a:t>
            </a:r>
          </a:p>
          <a:p>
            <a:pPr marL="971550" lvl="1" indent="-514350">
              <a:buFont typeface="+mj-lt"/>
              <a:buAutoNum type="alphaLcParenR"/>
            </a:pPr>
            <a:r>
              <a:rPr lang="en-CA" dirty="0"/>
              <a:t>Handle missing data</a:t>
            </a:r>
          </a:p>
          <a:p>
            <a:pPr marL="514350" indent="-514350">
              <a:buFont typeface="+mj-lt"/>
              <a:buAutoNum type="arabicPeriod"/>
            </a:pPr>
            <a:endParaRPr lang="en-CA" dirty="0"/>
          </a:p>
          <a:p>
            <a:pPr marL="514350" indent="-514350">
              <a:buFont typeface="+mj-lt"/>
              <a:buAutoNum type="arabicPeriod"/>
            </a:pPr>
            <a:endParaRPr lang="en-CA" dirty="0"/>
          </a:p>
        </p:txBody>
      </p:sp>
      <p:sp>
        <p:nvSpPr>
          <p:cNvPr id="3" name="Slide Number Placeholder 2">
            <a:extLst>
              <a:ext uri="{FF2B5EF4-FFF2-40B4-BE49-F238E27FC236}">
                <a16:creationId xmlns:a16="http://schemas.microsoft.com/office/drawing/2014/main" id="{5A5F0C69-7C98-4366-8D2A-818CC320EE28}"/>
              </a:ext>
            </a:extLst>
          </p:cNvPr>
          <p:cNvSpPr>
            <a:spLocks noGrp="1"/>
          </p:cNvSpPr>
          <p:nvPr>
            <p:ph type="sldNum" sz="quarter" idx="12"/>
          </p:nvPr>
        </p:nvSpPr>
        <p:spPr/>
        <p:txBody>
          <a:bodyPr/>
          <a:lstStyle/>
          <a:p>
            <a:fld id="{E50A8D5F-7A10-4D19-B2BD-04FE5CA3B31F}" type="slidenum">
              <a:rPr lang="en-US" smtClean="0"/>
              <a:pPr/>
              <a:t>25</a:t>
            </a:fld>
            <a:endParaRPr lang="en-US" dirty="0"/>
          </a:p>
        </p:txBody>
      </p:sp>
      <p:sp>
        <p:nvSpPr>
          <p:cNvPr id="4" name="Title 3">
            <a:extLst>
              <a:ext uri="{FF2B5EF4-FFF2-40B4-BE49-F238E27FC236}">
                <a16:creationId xmlns:a16="http://schemas.microsoft.com/office/drawing/2014/main" id="{A23E76A1-B134-45BF-B6B7-76ECDC3F2250}"/>
              </a:ext>
            </a:extLst>
          </p:cNvPr>
          <p:cNvSpPr>
            <a:spLocks noGrp="1"/>
          </p:cNvSpPr>
          <p:nvPr>
            <p:ph type="title"/>
          </p:nvPr>
        </p:nvSpPr>
        <p:spPr/>
        <p:txBody>
          <a:bodyPr/>
          <a:lstStyle/>
          <a:p>
            <a:r>
              <a:rPr lang="en-CA" b="1" dirty="0">
                <a:latin typeface="Montserrat" pitchFamily="2" charset="77"/>
              </a:rPr>
              <a:t>Tutorial’s objectives</a:t>
            </a:r>
            <a:endParaRPr lang="en-US" b="1" dirty="0">
              <a:latin typeface="Montserrat" pitchFamily="2" charset="77"/>
            </a:endParaRPr>
          </a:p>
        </p:txBody>
      </p:sp>
      <p:pic>
        <p:nvPicPr>
          <p:cNvPr id="5" name="Picture 4" descr="A black and white image of a whale and a narwhal&#10;&#10;Description automatically generated">
            <a:extLst>
              <a:ext uri="{FF2B5EF4-FFF2-40B4-BE49-F238E27FC236}">
                <a16:creationId xmlns:a16="http://schemas.microsoft.com/office/drawing/2014/main" id="{C973A977-5DD3-8064-C5A6-06C91074EA23}"/>
              </a:ext>
            </a:extLst>
          </p:cNvPr>
          <p:cNvPicPr>
            <a:picLocks noChangeAspect="1"/>
          </p:cNvPicPr>
          <p:nvPr/>
        </p:nvPicPr>
        <p:blipFill>
          <a:blip r:embed="rId3"/>
          <a:stretch>
            <a:fillRect/>
          </a:stretch>
        </p:blipFill>
        <p:spPr>
          <a:xfrm>
            <a:off x="9126470" y="0"/>
            <a:ext cx="2772158" cy="2857896"/>
          </a:xfrm>
          <a:prstGeom prst="rect">
            <a:avLst/>
          </a:prstGeom>
        </p:spPr>
      </p:pic>
    </p:spTree>
    <p:extLst>
      <p:ext uri="{BB962C8B-B14F-4D97-AF65-F5344CB8AC3E}">
        <p14:creationId xmlns:p14="http://schemas.microsoft.com/office/powerpoint/2010/main" val="1299182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8489D7-F512-40C5-87F1-DE10D154B2D8}"/>
              </a:ext>
            </a:extLst>
          </p:cNvPr>
          <p:cNvSpPr>
            <a:spLocks noGrp="1"/>
          </p:cNvSpPr>
          <p:nvPr>
            <p:ph idx="1"/>
          </p:nvPr>
        </p:nvSpPr>
        <p:spPr>
          <a:xfrm>
            <a:off x="623947" y="1431144"/>
            <a:ext cx="10944109" cy="5089972"/>
          </a:xfrm>
        </p:spPr>
        <p:txBody>
          <a:bodyPr>
            <a:normAutofit/>
          </a:bodyPr>
          <a:lstStyle/>
          <a:p>
            <a:r>
              <a:rPr lang="en-CA" dirty="0">
                <a:solidFill>
                  <a:schemeClr val="accent5">
                    <a:lumMod val="50000"/>
                  </a:schemeClr>
                </a:solidFill>
              </a:rPr>
              <a:t>Package by Brett McClintock and </a:t>
            </a:r>
            <a:r>
              <a:rPr lang="en-CA" dirty="0" err="1">
                <a:solidFill>
                  <a:schemeClr val="accent5">
                    <a:lumMod val="50000"/>
                  </a:schemeClr>
                </a:solidFill>
              </a:rPr>
              <a:t>Théo</a:t>
            </a:r>
            <a:r>
              <a:rPr lang="en-CA" dirty="0">
                <a:solidFill>
                  <a:schemeClr val="accent5">
                    <a:lumMod val="50000"/>
                  </a:schemeClr>
                </a:solidFill>
              </a:rPr>
              <a:t> </a:t>
            </a:r>
            <a:r>
              <a:rPr lang="en-CA" dirty="0" err="1">
                <a:solidFill>
                  <a:schemeClr val="accent5">
                    <a:lumMod val="50000"/>
                  </a:schemeClr>
                </a:solidFill>
              </a:rPr>
              <a:t>Michelot</a:t>
            </a:r>
            <a:r>
              <a:rPr lang="en-CA" dirty="0">
                <a:solidFill>
                  <a:schemeClr val="accent5">
                    <a:lumMod val="50000"/>
                  </a:schemeClr>
                </a:solidFill>
              </a:rPr>
              <a:t>, based on </a:t>
            </a:r>
            <a:r>
              <a:rPr lang="en-US" dirty="0" err="1">
                <a:solidFill>
                  <a:schemeClr val="accent5">
                    <a:lumMod val="50000"/>
                  </a:schemeClr>
                </a:solidFill>
                <a:latin typeface="Lucida Console" panose="020B0609040504020204" pitchFamily="49" charset="0"/>
                <a:cs typeface="Courier New" panose="02070309020205020404" pitchFamily="49" charset="0"/>
              </a:rPr>
              <a:t>moveHMM</a:t>
            </a:r>
            <a:endParaRPr lang="en-US" dirty="0">
              <a:solidFill>
                <a:schemeClr val="accent5">
                  <a:lumMod val="50000"/>
                </a:schemeClr>
              </a:solidFill>
              <a:latin typeface="Lucida Console" panose="020B0609040504020204" pitchFamily="49" charset="0"/>
              <a:cs typeface="Courier New" panose="02070309020205020404" pitchFamily="49" charset="0"/>
            </a:endParaRPr>
          </a:p>
          <a:p>
            <a:r>
              <a:rPr lang="en-CA" dirty="0">
                <a:cs typeface="Courier New" panose="02070309020205020404" pitchFamily="49" charset="0"/>
              </a:rPr>
              <a:t>Key functions </a:t>
            </a:r>
          </a:p>
          <a:p>
            <a:pPr lvl="1"/>
            <a:r>
              <a:rPr lang="en-CA" sz="2800" spc="-133" dirty="0" err="1">
                <a:solidFill>
                  <a:schemeClr val="bg2">
                    <a:lumMod val="10000"/>
                  </a:schemeClr>
                </a:solidFill>
                <a:latin typeface="Lucida Console" panose="020B0609040504020204" pitchFamily="49" charset="0"/>
                <a:cs typeface="Courier New" panose="02070309020205020404" pitchFamily="49" charset="0"/>
              </a:rPr>
              <a:t>prepData</a:t>
            </a:r>
            <a:r>
              <a:rPr lang="en-CA" sz="2800" dirty="0">
                <a:cs typeface="Courier New" panose="02070309020205020404" pitchFamily="49" charset="0"/>
              </a:rPr>
              <a:t> </a:t>
            </a:r>
            <a:r>
              <a:rPr lang="en-CA" sz="2800" dirty="0">
                <a:solidFill>
                  <a:schemeClr val="accent5">
                    <a:lumMod val="75000"/>
                  </a:schemeClr>
                </a:solidFill>
                <a:cs typeface="Courier New" panose="02070309020205020404" pitchFamily="49" charset="0"/>
              </a:rPr>
              <a:t>–</a:t>
            </a:r>
            <a:r>
              <a:rPr lang="en-CA" sz="2800" dirty="0">
                <a:cs typeface="Courier New" panose="02070309020205020404" pitchFamily="49" charset="0"/>
              </a:rPr>
              <a:t> </a:t>
            </a:r>
            <a:r>
              <a:rPr lang="en-CA" sz="2800" dirty="0">
                <a:solidFill>
                  <a:schemeClr val="accent5">
                    <a:lumMod val="75000"/>
                  </a:schemeClr>
                </a:solidFill>
                <a:cs typeface="Courier New" panose="02070309020205020404" pitchFamily="49" charset="0"/>
              </a:rPr>
              <a:t>prepare tracking data for fitting HMM</a:t>
            </a:r>
          </a:p>
          <a:p>
            <a:pPr lvl="2"/>
            <a:r>
              <a:rPr lang="en-CA" sz="2400" dirty="0">
                <a:solidFill>
                  <a:schemeClr val="accent5">
                    <a:lumMod val="75000"/>
                  </a:schemeClr>
                </a:solidFill>
                <a:cs typeface="Courier New" panose="02070309020205020404" pitchFamily="49" charset="0"/>
              </a:rPr>
              <a:t>Extract environmental data</a:t>
            </a:r>
          </a:p>
          <a:p>
            <a:pPr lvl="2"/>
            <a:r>
              <a:rPr lang="en-CA" sz="2400" dirty="0">
                <a:solidFill>
                  <a:schemeClr val="accent5">
                    <a:lumMod val="75000"/>
                  </a:schemeClr>
                </a:solidFill>
                <a:cs typeface="Courier New" panose="02070309020205020404" pitchFamily="49" charset="0"/>
              </a:rPr>
              <a:t>Calculate step length and turning angle</a:t>
            </a:r>
          </a:p>
          <a:p>
            <a:pPr lvl="2"/>
            <a:r>
              <a:rPr lang="en-CA" sz="2400" dirty="0">
                <a:solidFill>
                  <a:schemeClr val="accent5">
                    <a:lumMod val="75000"/>
                  </a:schemeClr>
                </a:solidFill>
                <a:cs typeface="Courier New" panose="02070309020205020404" pitchFamily="49" charset="0"/>
              </a:rPr>
              <a:t>Calculate circular covariates (e.g., angle relative to ocean currents)</a:t>
            </a:r>
          </a:p>
          <a:p>
            <a:pPr lvl="1"/>
            <a:r>
              <a:rPr lang="en-US" sz="3200" spc="-133" dirty="0" err="1">
                <a:solidFill>
                  <a:schemeClr val="bg2">
                    <a:lumMod val="10000"/>
                  </a:schemeClr>
                </a:solidFill>
                <a:latin typeface="Lucida Console" panose="020B0609040504020204" pitchFamily="49" charset="0"/>
                <a:cs typeface="Courier New" panose="02070309020205020404" pitchFamily="49" charset="0"/>
              </a:rPr>
              <a:t>fitHMM</a:t>
            </a:r>
            <a:r>
              <a:rPr lang="en-CA" sz="2800" dirty="0">
                <a:cs typeface="Courier New" panose="02070309020205020404" pitchFamily="49" charset="0"/>
              </a:rPr>
              <a:t> </a:t>
            </a:r>
            <a:r>
              <a:rPr lang="en-CA" sz="2800" dirty="0">
                <a:solidFill>
                  <a:schemeClr val="accent5">
                    <a:lumMod val="75000"/>
                  </a:schemeClr>
                </a:solidFill>
                <a:cs typeface="Courier New" panose="02070309020205020404" pitchFamily="49" charset="0"/>
              </a:rPr>
              <a:t>–</a:t>
            </a:r>
            <a:r>
              <a:rPr lang="en-CA" sz="2800" dirty="0">
                <a:cs typeface="Courier New" panose="02070309020205020404" pitchFamily="49" charset="0"/>
              </a:rPr>
              <a:t> </a:t>
            </a:r>
            <a:r>
              <a:rPr lang="en-US" sz="2800" dirty="0">
                <a:solidFill>
                  <a:schemeClr val="accent5">
                    <a:lumMod val="75000"/>
                  </a:schemeClr>
                </a:solidFill>
                <a:cs typeface="Courier New" panose="02070309020205020404" pitchFamily="49" charset="0"/>
              </a:rPr>
              <a:t>Define HMM structure and fit it to model</a:t>
            </a:r>
          </a:p>
          <a:p>
            <a:pPr lvl="2"/>
            <a:r>
              <a:rPr lang="en-CA" sz="2400" dirty="0">
                <a:solidFill>
                  <a:schemeClr val="accent5">
                    <a:lumMod val="75000"/>
                  </a:schemeClr>
                </a:solidFill>
                <a:cs typeface="Courier New" panose="02070309020205020404" pitchFamily="49" charset="0"/>
              </a:rPr>
              <a:t>Number of states</a:t>
            </a:r>
          </a:p>
          <a:p>
            <a:pPr lvl="2"/>
            <a:r>
              <a:rPr lang="en-CA" sz="2400" dirty="0">
                <a:solidFill>
                  <a:schemeClr val="accent5">
                    <a:lumMod val="75000"/>
                  </a:schemeClr>
                </a:solidFill>
                <a:cs typeface="Courier New" panose="02070309020205020404" pitchFamily="49" charset="0"/>
              </a:rPr>
              <a:t>Distribution associated with each state </a:t>
            </a:r>
          </a:p>
          <a:p>
            <a:pPr lvl="2"/>
            <a:r>
              <a:rPr lang="en-CA" sz="2400" dirty="0">
                <a:solidFill>
                  <a:schemeClr val="accent5">
                    <a:lumMod val="75000"/>
                  </a:schemeClr>
                </a:solidFill>
                <a:cs typeface="Courier New" panose="02070309020205020404" pitchFamily="49" charset="0"/>
              </a:rPr>
              <a:t>Starting parameters </a:t>
            </a:r>
          </a:p>
          <a:p>
            <a:pPr lvl="2"/>
            <a:r>
              <a:rPr lang="en-CA" sz="2400" dirty="0">
                <a:solidFill>
                  <a:schemeClr val="accent5">
                    <a:lumMod val="75000"/>
                  </a:schemeClr>
                </a:solidFill>
                <a:cs typeface="Courier New" panose="02070309020205020404" pitchFamily="49" charset="0"/>
              </a:rPr>
              <a:t>Covariates</a:t>
            </a:r>
            <a:endParaRPr lang="en-US" sz="2400" dirty="0">
              <a:solidFill>
                <a:schemeClr val="accent5">
                  <a:lumMod val="75000"/>
                </a:schemeClr>
              </a:solidFill>
              <a:cs typeface="Courier New" panose="02070309020205020404" pitchFamily="49" charset="0"/>
            </a:endParaRPr>
          </a:p>
        </p:txBody>
      </p:sp>
      <p:sp>
        <p:nvSpPr>
          <p:cNvPr id="3" name="Slide Number Placeholder 2">
            <a:extLst>
              <a:ext uri="{FF2B5EF4-FFF2-40B4-BE49-F238E27FC236}">
                <a16:creationId xmlns:a16="http://schemas.microsoft.com/office/drawing/2014/main" id="{C652FC54-3760-4749-A720-9D60BB2068DA}"/>
              </a:ext>
            </a:extLst>
          </p:cNvPr>
          <p:cNvSpPr>
            <a:spLocks noGrp="1"/>
          </p:cNvSpPr>
          <p:nvPr>
            <p:ph type="sldNum" sz="quarter" idx="12"/>
          </p:nvPr>
        </p:nvSpPr>
        <p:spPr/>
        <p:txBody>
          <a:bodyPr/>
          <a:lstStyle/>
          <a:p>
            <a:fld id="{E50A8D5F-7A10-4D19-B2BD-04FE5CA3B31F}" type="slidenum">
              <a:rPr lang="en-US" smtClean="0"/>
              <a:pPr/>
              <a:t>26</a:t>
            </a:fld>
            <a:endParaRPr lang="en-US" dirty="0"/>
          </a:p>
        </p:txBody>
      </p:sp>
      <p:sp>
        <p:nvSpPr>
          <p:cNvPr id="4" name="Title 3">
            <a:extLst>
              <a:ext uri="{FF2B5EF4-FFF2-40B4-BE49-F238E27FC236}">
                <a16:creationId xmlns:a16="http://schemas.microsoft.com/office/drawing/2014/main" id="{16B592B6-27DA-462D-863F-E06EDBEFB08D}"/>
              </a:ext>
            </a:extLst>
          </p:cNvPr>
          <p:cNvSpPr>
            <a:spLocks noGrp="1"/>
          </p:cNvSpPr>
          <p:nvPr>
            <p:ph type="title"/>
          </p:nvPr>
        </p:nvSpPr>
        <p:spPr/>
        <p:txBody>
          <a:bodyPr/>
          <a:lstStyle/>
          <a:p>
            <a:r>
              <a:rPr lang="en-CA" dirty="0">
                <a:cs typeface="Courier New" panose="02070309020205020404" pitchFamily="49" charset="0"/>
              </a:rPr>
              <a:t>1. </a:t>
            </a:r>
            <a:r>
              <a:rPr lang="en-CA" b="1" dirty="0">
                <a:latin typeface="Montserrat" pitchFamily="2" charset="77"/>
                <a:cs typeface="Courier New" panose="02070309020205020404" pitchFamily="49" charset="0"/>
              </a:rPr>
              <a:t>Fitting HMM with </a:t>
            </a:r>
            <a:r>
              <a:rPr lang="en-CA" b="1" dirty="0" err="1">
                <a:latin typeface="Lucida Console" panose="020B0609040504020204" pitchFamily="49" charset="0"/>
                <a:cs typeface="Courier New" panose="02070309020205020404" pitchFamily="49" charset="0"/>
              </a:rPr>
              <a:t>momentuHMM</a:t>
            </a:r>
            <a:endParaRPr lang="en-US" b="1" dirty="0">
              <a:latin typeface="Lucida Console" panose="020B0609040504020204" pitchFamily="49" charset="0"/>
            </a:endParaRPr>
          </a:p>
        </p:txBody>
      </p:sp>
    </p:spTree>
    <p:extLst>
      <p:ext uri="{BB962C8B-B14F-4D97-AF65-F5344CB8AC3E}">
        <p14:creationId xmlns:p14="http://schemas.microsoft.com/office/powerpoint/2010/main" val="103467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FF32C6-03B9-45AE-9006-B19C69A59B6E}"/>
              </a:ext>
            </a:extLst>
          </p:cNvPr>
          <p:cNvSpPr>
            <a:spLocks noGrp="1"/>
          </p:cNvSpPr>
          <p:nvPr>
            <p:ph idx="1"/>
          </p:nvPr>
        </p:nvSpPr>
        <p:spPr/>
        <p:txBody>
          <a:bodyPr/>
          <a:lstStyle/>
          <a:p>
            <a:pPr marL="0" indent="0">
              <a:buNone/>
            </a:pPr>
            <a:r>
              <a:rPr lang="en-CA" dirty="0">
                <a:solidFill>
                  <a:schemeClr val="accent5">
                    <a:lumMod val="50000"/>
                  </a:schemeClr>
                </a:solidFill>
              </a:rPr>
              <a:t>Minimum arguments:</a:t>
            </a:r>
            <a:endParaRPr lang="en-US" dirty="0">
              <a:solidFill>
                <a:schemeClr val="accent5">
                  <a:lumMod val="50000"/>
                </a:schemeClr>
              </a:solidFill>
            </a:endParaRPr>
          </a:p>
          <a:p>
            <a:pPr lvl="1"/>
            <a:r>
              <a:rPr lang="en-CA" dirty="0">
                <a:solidFill>
                  <a:schemeClr val="bg2">
                    <a:lumMod val="10000"/>
                  </a:schemeClr>
                </a:solidFill>
                <a:latin typeface="Lucida Console" panose="020B0609040504020204" pitchFamily="49" charset="0"/>
                <a:cs typeface="Courier New" panose="02070309020205020404" pitchFamily="49" charset="0"/>
              </a:rPr>
              <a:t>Data</a:t>
            </a:r>
            <a:r>
              <a:rPr lang="en-CA" dirty="0"/>
              <a:t> (</a:t>
            </a:r>
            <a:r>
              <a:rPr lang="en-CA" dirty="0">
                <a:solidFill>
                  <a:schemeClr val="accent5">
                    <a:lumMod val="75000"/>
                  </a:schemeClr>
                </a:solidFill>
              </a:rPr>
              <a:t>e.g., </a:t>
            </a:r>
            <a:r>
              <a:rPr lang="en-US" dirty="0">
                <a:solidFill>
                  <a:schemeClr val="bg2">
                    <a:lumMod val="10000"/>
                  </a:schemeClr>
                </a:solidFill>
                <a:latin typeface="Lucida Console" panose="020B0609040504020204" pitchFamily="49" charset="0"/>
                <a:cs typeface="Courier New" panose="02070309020205020404" pitchFamily="49" charset="0"/>
              </a:rPr>
              <a:t>data = </a:t>
            </a:r>
            <a:r>
              <a:rPr lang="en-US" dirty="0" err="1">
                <a:solidFill>
                  <a:schemeClr val="bg2">
                    <a:lumMod val="10000"/>
                  </a:schemeClr>
                </a:solidFill>
                <a:latin typeface="Lucida Console" panose="020B0609040504020204" pitchFamily="49" charset="0"/>
                <a:cs typeface="Courier New" panose="02070309020205020404" pitchFamily="49" charset="0"/>
              </a:rPr>
              <a:t>sealreg</a:t>
            </a:r>
            <a:r>
              <a:rPr lang="en-US" dirty="0"/>
              <a:t>)</a:t>
            </a:r>
            <a:endParaRPr lang="en-CA" dirty="0"/>
          </a:p>
          <a:p>
            <a:pPr lvl="1"/>
            <a:r>
              <a:rPr lang="en-CA" dirty="0">
                <a:solidFill>
                  <a:schemeClr val="bg2">
                    <a:lumMod val="10000"/>
                  </a:schemeClr>
                </a:solidFill>
                <a:latin typeface="Lucida Console" panose="020B0609040504020204" pitchFamily="49" charset="0"/>
                <a:cs typeface="Courier New" panose="02070309020205020404" pitchFamily="49" charset="0"/>
              </a:rPr>
              <a:t>T</a:t>
            </a:r>
            <a:r>
              <a:rPr lang="en-US" dirty="0" err="1">
                <a:latin typeface="Lucida Console" panose="020B0609040504020204" pitchFamily="49" charset="0"/>
                <a:cs typeface="Courier New" panose="02070309020205020404" pitchFamily="49" charset="0"/>
              </a:rPr>
              <a:t>ype</a:t>
            </a:r>
            <a:r>
              <a:rPr lang="en-US" dirty="0">
                <a:solidFill>
                  <a:schemeClr val="accent5">
                    <a:lumMod val="75000"/>
                  </a:schemeClr>
                </a:solidFill>
              </a:rPr>
              <a:t> - coordinate reference system (</a:t>
            </a:r>
            <a:r>
              <a:rPr lang="en-US" dirty="0">
                <a:solidFill>
                  <a:schemeClr val="accent5">
                    <a:lumMod val="75000"/>
                  </a:schemeClr>
                </a:solidFill>
                <a:latin typeface="Lucida Console" panose="020B0609040504020204" pitchFamily="49" charset="0"/>
                <a:cs typeface="Courier New" panose="02070309020205020404" pitchFamily="49" charset="0"/>
              </a:rPr>
              <a:t>“UTM”</a:t>
            </a:r>
            <a:r>
              <a:rPr lang="en-US" dirty="0">
                <a:solidFill>
                  <a:schemeClr val="accent5">
                    <a:lumMod val="75000"/>
                  </a:schemeClr>
                </a:solidFill>
              </a:rPr>
              <a:t> if not </a:t>
            </a:r>
            <a:r>
              <a:rPr lang="en-US" dirty="0" err="1">
                <a:solidFill>
                  <a:schemeClr val="accent5">
                    <a:lumMod val="75000"/>
                  </a:schemeClr>
                </a:solidFill>
              </a:rPr>
              <a:t>lat</a:t>
            </a:r>
            <a:r>
              <a:rPr lang="en-US" dirty="0">
                <a:solidFill>
                  <a:schemeClr val="accent5">
                    <a:lumMod val="75000"/>
                  </a:schemeClr>
                </a:solidFill>
              </a:rPr>
              <a:t>/long)</a:t>
            </a:r>
          </a:p>
          <a:p>
            <a:pPr lvl="1"/>
            <a:r>
              <a:rPr lang="en-US" dirty="0" err="1">
                <a:solidFill>
                  <a:schemeClr val="bg2">
                    <a:lumMod val="10000"/>
                  </a:schemeClr>
                </a:solidFill>
                <a:latin typeface="Lucida Console" panose="020B0609040504020204" pitchFamily="49" charset="0"/>
                <a:cs typeface="Courier New" panose="02070309020205020404" pitchFamily="49" charset="0"/>
              </a:rPr>
              <a:t>coordNames</a:t>
            </a:r>
            <a:r>
              <a:rPr lang="en-US" dirty="0">
                <a:solidFill>
                  <a:schemeClr val="accent5">
                    <a:lumMod val="75000"/>
                  </a:schemeClr>
                </a:solidFill>
              </a:rPr>
              <a:t> - names of coordinate columns (if not </a:t>
            </a:r>
            <a:r>
              <a:rPr lang="en-US" dirty="0">
                <a:solidFill>
                  <a:schemeClr val="accent5">
                    <a:lumMod val="75000"/>
                  </a:schemeClr>
                </a:solidFill>
                <a:latin typeface="Lucida Console" panose="020B0609040504020204" pitchFamily="49" charset="0"/>
                <a:cs typeface="Courier New" panose="02070309020205020404" pitchFamily="49" charset="0"/>
              </a:rPr>
              <a:t>c(“x”, “y”)</a:t>
            </a:r>
            <a:r>
              <a:rPr lang="en-US" dirty="0">
                <a:solidFill>
                  <a:schemeClr val="accent5">
                    <a:lumMod val="75000"/>
                  </a:schemeClr>
                </a:solidFill>
              </a:rPr>
              <a:t>)</a:t>
            </a:r>
          </a:p>
          <a:p>
            <a:pPr marL="0" indent="0">
              <a:buNone/>
            </a:pPr>
            <a:r>
              <a:rPr lang="en-CA" dirty="0">
                <a:solidFill>
                  <a:schemeClr val="accent5">
                    <a:lumMod val="50000"/>
                  </a:schemeClr>
                </a:solidFill>
              </a:rPr>
              <a:t>Optional arguments:</a:t>
            </a:r>
          </a:p>
          <a:p>
            <a:pPr lvl="1"/>
            <a:r>
              <a:rPr lang="en-US" dirty="0" err="1">
                <a:solidFill>
                  <a:schemeClr val="bg2">
                    <a:lumMod val="10000"/>
                  </a:schemeClr>
                </a:solidFill>
                <a:latin typeface="Lucida Console" panose="020B0609040504020204" pitchFamily="49" charset="0"/>
                <a:cs typeface="Courier New" panose="02070309020205020404" pitchFamily="49" charset="0"/>
              </a:rPr>
              <a:t>covNames</a:t>
            </a:r>
            <a:r>
              <a:rPr lang="en-US" dirty="0"/>
              <a:t> </a:t>
            </a:r>
            <a:r>
              <a:rPr lang="en-US" dirty="0">
                <a:solidFill>
                  <a:schemeClr val="accent5">
                    <a:lumMod val="75000"/>
                  </a:schemeClr>
                </a:solidFill>
              </a:rPr>
              <a:t>– names of covariates (fills in missing data with nearest value)</a:t>
            </a:r>
          </a:p>
          <a:p>
            <a:pPr lvl="1"/>
            <a:r>
              <a:rPr lang="en-US" dirty="0" err="1">
                <a:solidFill>
                  <a:schemeClr val="bg2">
                    <a:lumMod val="10000"/>
                  </a:schemeClr>
                </a:solidFill>
                <a:latin typeface="Lucida Console" panose="020B0609040504020204" pitchFamily="49" charset="0"/>
                <a:cs typeface="Courier New" panose="02070309020205020404" pitchFamily="49" charset="0"/>
              </a:rPr>
              <a:t>spatialCovs</a:t>
            </a:r>
            <a:r>
              <a:rPr lang="en-US" dirty="0"/>
              <a:t> </a:t>
            </a:r>
            <a:r>
              <a:rPr lang="en-US" dirty="0">
                <a:solidFill>
                  <a:schemeClr val="accent5">
                    <a:lumMod val="75000"/>
                  </a:schemeClr>
                </a:solidFill>
              </a:rPr>
              <a:t>– raster object from which to extract covariate data</a:t>
            </a:r>
          </a:p>
          <a:p>
            <a:pPr lvl="1"/>
            <a:r>
              <a:rPr lang="en-US" dirty="0" err="1">
                <a:solidFill>
                  <a:schemeClr val="bg2">
                    <a:lumMod val="10000"/>
                  </a:schemeClr>
                </a:solidFill>
                <a:latin typeface="Lucida Console" panose="020B0609040504020204" pitchFamily="49" charset="0"/>
                <a:cs typeface="Courier New" panose="02070309020205020404" pitchFamily="49" charset="0"/>
              </a:rPr>
              <a:t>angleCovs</a:t>
            </a:r>
            <a:r>
              <a:rPr lang="en-US" dirty="0"/>
              <a:t> </a:t>
            </a:r>
            <a:r>
              <a:rPr lang="en-US" dirty="0">
                <a:solidFill>
                  <a:schemeClr val="accent5">
                    <a:lumMod val="75000"/>
                  </a:schemeClr>
                </a:solidFill>
              </a:rPr>
              <a:t>– name of angular covariate for which to calculate the relative angle (e.g., turn angle relative to wind</a:t>
            </a:r>
          </a:p>
        </p:txBody>
      </p:sp>
      <p:sp>
        <p:nvSpPr>
          <p:cNvPr id="3" name="Slide Number Placeholder 2">
            <a:extLst>
              <a:ext uri="{FF2B5EF4-FFF2-40B4-BE49-F238E27FC236}">
                <a16:creationId xmlns:a16="http://schemas.microsoft.com/office/drawing/2014/main" id="{FB82CA19-DDF8-4679-8F6B-C6019D4941CE}"/>
              </a:ext>
            </a:extLst>
          </p:cNvPr>
          <p:cNvSpPr>
            <a:spLocks noGrp="1"/>
          </p:cNvSpPr>
          <p:nvPr>
            <p:ph type="sldNum" sz="quarter" idx="12"/>
          </p:nvPr>
        </p:nvSpPr>
        <p:spPr/>
        <p:txBody>
          <a:bodyPr/>
          <a:lstStyle/>
          <a:p>
            <a:fld id="{E50A8D5F-7A10-4D19-B2BD-04FE5CA3B31F}" type="slidenum">
              <a:rPr lang="en-US" smtClean="0"/>
              <a:pPr/>
              <a:t>27</a:t>
            </a:fld>
            <a:endParaRPr lang="en-US" dirty="0"/>
          </a:p>
        </p:txBody>
      </p:sp>
      <p:sp>
        <p:nvSpPr>
          <p:cNvPr id="4" name="Title 3">
            <a:extLst>
              <a:ext uri="{FF2B5EF4-FFF2-40B4-BE49-F238E27FC236}">
                <a16:creationId xmlns:a16="http://schemas.microsoft.com/office/drawing/2014/main" id="{6A30EBB8-01EB-4A75-993E-FD32E3FF45E4}"/>
              </a:ext>
            </a:extLst>
          </p:cNvPr>
          <p:cNvSpPr>
            <a:spLocks noGrp="1"/>
          </p:cNvSpPr>
          <p:nvPr>
            <p:ph type="title"/>
          </p:nvPr>
        </p:nvSpPr>
        <p:spPr>
          <a:xfrm>
            <a:off x="838199" y="365125"/>
            <a:ext cx="10949609" cy="1325563"/>
          </a:xfrm>
        </p:spPr>
        <p:txBody>
          <a:bodyPr/>
          <a:lstStyle/>
          <a:p>
            <a:r>
              <a:rPr lang="en-US" sz="2400" dirty="0" err="1">
                <a:solidFill>
                  <a:srgbClr val="75BFC6"/>
                </a:solidFill>
                <a:latin typeface="Lucida Console" panose="020B0609040504020204" pitchFamily="49" charset="0"/>
              </a:rPr>
              <a:t>prepData</a:t>
            </a:r>
            <a:r>
              <a:rPr lang="en-US" sz="2400" dirty="0">
                <a:solidFill>
                  <a:srgbClr val="75BFC6"/>
                </a:solidFill>
                <a:latin typeface="Lucida Console" panose="020B0609040504020204" pitchFamily="49" charset="0"/>
              </a:rPr>
              <a:t>(data, type = "LL", </a:t>
            </a:r>
            <a:r>
              <a:rPr lang="en-US" sz="2400" dirty="0" err="1">
                <a:solidFill>
                  <a:srgbClr val="75BFC6"/>
                </a:solidFill>
                <a:latin typeface="Lucida Console" panose="020B0609040504020204" pitchFamily="49" charset="0"/>
              </a:rPr>
              <a:t>coordNames</a:t>
            </a:r>
            <a:r>
              <a:rPr lang="en-US" sz="2400" dirty="0">
                <a:solidFill>
                  <a:srgbClr val="75BFC6"/>
                </a:solidFill>
                <a:latin typeface="Lucida Console" panose="020B0609040504020204" pitchFamily="49" charset="0"/>
              </a:rPr>
              <a:t> = c("</a:t>
            </a:r>
            <a:r>
              <a:rPr lang="en-US" sz="2400" dirty="0" err="1">
                <a:solidFill>
                  <a:srgbClr val="75BFC6"/>
                </a:solidFill>
                <a:latin typeface="Lucida Console" panose="020B0609040504020204" pitchFamily="49" charset="0"/>
              </a:rPr>
              <a:t>lon</a:t>
            </a:r>
            <a:r>
              <a:rPr lang="en-US" sz="2400" dirty="0">
                <a:solidFill>
                  <a:srgbClr val="75BFC6"/>
                </a:solidFill>
                <a:latin typeface="Lucida Console" panose="020B0609040504020204" pitchFamily="49" charset="0"/>
              </a:rPr>
              <a:t>", "</a:t>
            </a:r>
            <a:r>
              <a:rPr lang="en-US" sz="2400" dirty="0" err="1">
                <a:solidFill>
                  <a:srgbClr val="75BFC6"/>
                </a:solidFill>
                <a:latin typeface="Lucida Console" panose="020B0609040504020204" pitchFamily="49" charset="0"/>
              </a:rPr>
              <a:t>lat</a:t>
            </a:r>
            <a:r>
              <a:rPr lang="en-US" sz="2400" dirty="0">
                <a:solidFill>
                  <a:srgbClr val="75BFC6"/>
                </a:solidFill>
                <a:latin typeface="Lucida Console" panose="020B0609040504020204" pitchFamily="49" charset="0"/>
              </a:rPr>
              <a:t>"))</a:t>
            </a:r>
          </a:p>
        </p:txBody>
      </p:sp>
    </p:spTree>
    <p:extLst>
      <p:ext uri="{BB962C8B-B14F-4D97-AF65-F5344CB8AC3E}">
        <p14:creationId xmlns:p14="http://schemas.microsoft.com/office/powerpoint/2010/main" val="1623288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50AD2639-C5B8-41E6-8F8B-7BDE21256F0D}"/>
              </a:ext>
            </a:extLst>
          </p:cNvPr>
          <p:cNvGrpSpPr/>
          <p:nvPr/>
        </p:nvGrpSpPr>
        <p:grpSpPr>
          <a:xfrm>
            <a:off x="7825781" y="3132881"/>
            <a:ext cx="2595382" cy="0"/>
            <a:chOff x="2882724" y="4687767"/>
            <a:chExt cx="2223115" cy="0"/>
          </a:xfrm>
        </p:grpSpPr>
        <p:cxnSp>
          <p:nvCxnSpPr>
            <p:cNvPr id="85" name="Straight Arrow Connector 84">
              <a:extLst>
                <a:ext uri="{FF2B5EF4-FFF2-40B4-BE49-F238E27FC236}">
                  <a16:creationId xmlns:a16="http://schemas.microsoft.com/office/drawing/2014/main" id="{FC888879-E7E0-4892-8EF9-35C9DA0DFECF}"/>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47CCA16-E053-458A-A0A4-9BE62B975545}"/>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2" name="Content Placeholder 1">
            <a:extLst>
              <a:ext uri="{FF2B5EF4-FFF2-40B4-BE49-F238E27FC236}">
                <a16:creationId xmlns:a16="http://schemas.microsoft.com/office/drawing/2014/main" id="{8158A7E8-673A-4442-950A-3B7B01FD0ADF}"/>
              </a:ext>
            </a:extLst>
          </p:cNvPr>
          <p:cNvSpPr>
            <a:spLocks noGrp="1"/>
          </p:cNvSpPr>
          <p:nvPr>
            <p:ph idx="1"/>
          </p:nvPr>
        </p:nvSpPr>
        <p:spPr>
          <a:xfrm>
            <a:off x="623947" y="1431144"/>
            <a:ext cx="10944109" cy="5262264"/>
          </a:xfrm>
        </p:spPr>
        <p:txBody>
          <a:bodyPr>
            <a:normAutofit/>
          </a:bodyPr>
          <a:lstStyle/>
          <a:p>
            <a:pPr marL="0" indent="0">
              <a:buNone/>
            </a:pPr>
            <a:r>
              <a:rPr lang="en-CA" dirty="0">
                <a:solidFill>
                  <a:schemeClr val="accent5">
                    <a:lumMod val="50000"/>
                  </a:schemeClr>
                </a:solidFill>
              </a:rPr>
              <a:t>Minimum arguments:</a:t>
            </a:r>
            <a:endParaRPr lang="en-US" dirty="0">
              <a:solidFill>
                <a:schemeClr val="accent5">
                  <a:lumMod val="50000"/>
                </a:schemeClr>
              </a:solidFill>
            </a:endParaRPr>
          </a:p>
          <a:p>
            <a:r>
              <a:rPr lang="en-US" sz="2400" spc="-107" dirty="0" err="1">
                <a:solidFill>
                  <a:schemeClr val="bg2">
                    <a:lumMod val="10000"/>
                  </a:schemeClr>
                </a:solidFill>
                <a:latin typeface="Lucida Console" panose="020B0609040504020204" pitchFamily="49" charset="0"/>
                <a:cs typeface="Courier New" panose="02070309020205020404" pitchFamily="49" charset="0"/>
              </a:rPr>
              <a:t>nbState</a:t>
            </a:r>
            <a:r>
              <a:rPr lang="en-US" dirty="0"/>
              <a:t> </a:t>
            </a:r>
            <a:r>
              <a:rPr lang="en-US" dirty="0">
                <a:solidFill>
                  <a:schemeClr val="accent5">
                    <a:lumMod val="75000"/>
                  </a:schemeClr>
                </a:solidFill>
              </a:rPr>
              <a:t>– number of </a:t>
            </a:r>
            <a:r>
              <a:rPr lang="en-US" dirty="0" err="1">
                <a:solidFill>
                  <a:schemeClr val="accent5">
                    <a:lumMod val="75000"/>
                  </a:schemeClr>
                </a:solidFill>
              </a:rPr>
              <a:t>behavioural</a:t>
            </a:r>
            <a:r>
              <a:rPr lang="en-US" dirty="0">
                <a:solidFill>
                  <a:schemeClr val="accent5">
                    <a:lumMod val="75000"/>
                  </a:schemeClr>
                </a:solidFill>
              </a:rPr>
              <a:t> states</a:t>
            </a:r>
          </a:p>
          <a:p>
            <a:r>
              <a:rPr lang="en-US" sz="2400" spc="-107" dirty="0" err="1">
                <a:solidFill>
                  <a:schemeClr val="bg2">
                    <a:lumMod val="10000"/>
                  </a:schemeClr>
                </a:solidFill>
                <a:latin typeface="Lucida Console" panose="020B0609040504020204" pitchFamily="49" charset="0"/>
                <a:cs typeface="Courier New" panose="02070309020205020404" pitchFamily="49" charset="0"/>
              </a:rPr>
              <a:t>Dist</a:t>
            </a:r>
            <a:r>
              <a:rPr lang="en-US" dirty="0"/>
              <a:t> </a:t>
            </a:r>
            <a:r>
              <a:rPr lang="en-US" dirty="0">
                <a:solidFill>
                  <a:schemeClr val="accent5">
                    <a:lumMod val="75000"/>
                  </a:schemeClr>
                </a:solidFill>
              </a:rPr>
              <a:t>– named </a:t>
            </a:r>
            <a:r>
              <a:rPr lang="en-CA" dirty="0">
                <a:solidFill>
                  <a:schemeClr val="accent5">
                    <a:lumMod val="75000"/>
                  </a:schemeClr>
                </a:solidFill>
              </a:rPr>
              <a:t>list </a:t>
            </a:r>
            <a:r>
              <a:rPr lang="en-US" dirty="0">
                <a:solidFill>
                  <a:schemeClr val="accent5">
                    <a:lumMod val="75000"/>
                  </a:schemeClr>
                </a:solidFill>
              </a:rPr>
              <a:t>distribution associated with each data stream</a:t>
            </a:r>
          </a:p>
          <a:p>
            <a:pPr lvl="1"/>
            <a:r>
              <a:rPr lang="en-CA" dirty="0">
                <a:solidFill>
                  <a:schemeClr val="accent5">
                    <a:lumMod val="60000"/>
                    <a:lumOff val="40000"/>
                  </a:schemeClr>
                </a:solidFill>
              </a:rPr>
              <a:t>E</a:t>
            </a:r>
            <a:r>
              <a:rPr lang="en-US" dirty="0">
                <a:solidFill>
                  <a:schemeClr val="accent5">
                    <a:lumMod val="60000"/>
                    <a:lumOff val="40000"/>
                  </a:schemeClr>
                </a:solidFill>
              </a:rPr>
              <a:t>.g., gamma for step length and </a:t>
            </a:r>
            <a:br>
              <a:rPr lang="en-US" dirty="0">
                <a:solidFill>
                  <a:schemeClr val="accent5">
                    <a:lumMod val="60000"/>
                    <a:lumOff val="40000"/>
                  </a:schemeClr>
                </a:solidFill>
              </a:rPr>
            </a:br>
            <a:r>
              <a:rPr lang="en-US" dirty="0">
                <a:solidFill>
                  <a:schemeClr val="accent5">
                    <a:lumMod val="60000"/>
                    <a:lumOff val="40000"/>
                  </a:schemeClr>
                </a:solidFill>
              </a:rPr>
              <a:t>von Mises for turning angle</a:t>
            </a:r>
          </a:p>
          <a:p>
            <a:pPr lvl="1"/>
            <a:r>
              <a:rPr lang="en-US" sz="2000" dirty="0" err="1">
                <a:solidFill>
                  <a:schemeClr val="bg2">
                    <a:lumMod val="10000"/>
                  </a:schemeClr>
                </a:solidFill>
                <a:latin typeface="Lucida Console" panose="020B0609040504020204" pitchFamily="49" charset="0"/>
                <a:cs typeface="Courier New" panose="02070309020205020404" pitchFamily="49" charset="0"/>
              </a:rPr>
              <a:t>dist</a:t>
            </a:r>
            <a:r>
              <a:rPr lang="en-US" sz="2000" dirty="0">
                <a:solidFill>
                  <a:schemeClr val="bg2">
                    <a:lumMod val="10000"/>
                  </a:schemeClr>
                </a:solidFill>
                <a:latin typeface="Lucida Console" panose="020B0609040504020204" pitchFamily="49" charset="0"/>
                <a:cs typeface="Courier New" panose="02070309020205020404" pitchFamily="49" charset="0"/>
              </a:rPr>
              <a:t>=list(step="gamma", angle="</a:t>
            </a:r>
            <a:r>
              <a:rPr lang="en-US" sz="2000" dirty="0" err="1">
                <a:solidFill>
                  <a:schemeClr val="bg2">
                    <a:lumMod val="10000"/>
                  </a:schemeClr>
                </a:solidFill>
                <a:latin typeface="Lucida Console" panose="020B0609040504020204" pitchFamily="49" charset="0"/>
                <a:cs typeface="Courier New" panose="02070309020205020404" pitchFamily="49" charset="0"/>
              </a:rPr>
              <a:t>vm</a:t>
            </a:r>
            <a:r>
              <a:rPr lang="en-US" sz="2000" dirty="0">
                <a:solidFill>
                  <a:schemeClr val="bg2">
                    <a:lumMod val="10000"/>
                  </a:schemeClr>
                </a:solidFill>
                <a:latin typeface="Lucida Console" panose="020B0609040504020204" pitchFamily="49" charset="0"/>
                <a:cs typeface="Courier New" panose="02070309020205020404" pitchFamily="49" charset="0"/>
              </a:rPr>
              <a:t>")</a:t>
            </a:r>
            <a:br>
              <a:rPr lang="en-US" sz="2000" dirty="0">
                <a:solidFill>
                  <a:schemeClr val="bg2">
                    <a:lumMod val="10000"/>
                  </a:schemeClr>
                </a:solidFill>
                <a:latin typeface="Lucida Console" panose="020B0609040504020204" pitchFamily="49" charset="0"/>
                <a:cs typeface="Courier New" panose="02070309020205020404" pitchFamily="49" charset="0"/>
              </a:rPr>
            </a:br>
            <a:endParaRPr lang="en-US" sz="2000" dirty="0">
              <a:solidFill>
                <a:schemeClr val="bg2">
                  <a:lumMod val="10000"/>
                </a:schemeClr>
              </a:solidFill>
              <a:latin typeface="Lucida Console" panose="020B0609040504020204" pitchFamily="49" charset="0"/>
              <a:cs typeface="Courier New" panose="02070309020205020404" pitchFamily="49" charset="0"/>
            </a:endParaRPr>
          </a:p>
          <a:p>
            <a:r>
              <a:rPr lang="en-CA" sz="2400" spc="-107" dirty="0">
                <a:solidFill>
                  <a:schemeClr val="bg2">
                    <a:lumMod val="10000"/>
                  </a:schemeClr>
                </a:solidFill>
                <a:latin typeface="Lucida Console" panose="020B0609040504020204" pitchFamily="49" charset="0"/>
                <a:cs typeface="Courier New" panose="02070309020205020404" pitchFamily="49" charset="0"/>
              </a:rPr>
              <a:t>Par0</a:t>
            </a:r>
            <a:r>
              <a:rPr lang="en-US" dirty="0"/>
              <a:t> </a:t>
            </a:r>
            <a:r>
              <a:rPr lang="en-US" dirty="0">
                <a:solidFill>
                  <a:schemeClr val="accent5">
                    <a:lumMod val="75000"/>
                  </a:schemeClr>
                </a:solidFill>
              </a:rPr>
              <a:t>– </a:t>
            </a:r>
            <a:r>
              <a:rPr lang="en-CA" dirty="0">
                <a:solidFill>
                  <a:schemeClr val="accent5">
                    <a:lumMod val="75000"/>
                  </a:schemeClr>
                </a:solidFill>
              </a:rPr>
              <a:t>named list initial parameters for data optimisation</a:t>
            </a:r>
          </a:p>
          <a:p>
            <a:pPr lvl="1"/>
            <a:r>
              <a:rPr lang="en-CA" dirty="0">
                <a:solidFill>
                  <a:schemeClr val="accent5">
                    <a:lumMod val="60000"/>
                    <a:lumOff val="40000"/>
                  </a:schemeClr>
                </a:solidFill>
              </a:rPr>
              <a:t>E.g., step length </a:t>
            </a:r>
            <a:r>
              <a:rPr lang="en-CA" i="1" dirty="0">
                <a:solidFill>
                  <a:schemeClr val="accent5">
                    <a:lumMod val="60000"/>
                    <a:lumOff val="40000"/>
                  </a:schemeClr>
                </a:solidFill>
                <a:latin typeface="Latin Modern Math" panose="02000503000000000000" pitchFamily="50" charset="0"/>
                <a:ea typeface="Latin Modern Math" panose="02000503000000000000" pitchFamily="50" charset="0"/>
              </a:rPr>
              <a:t>l </a:t>
            </a:r>
            <a:r>
              <a:rPr lang="en-CA" dirty="0">
                <a:solidFill>
                  <a:schemeClr val="accent5">
                    <a:lumMod val="60000"/>
                    <a:lumOff val="40000"/>
                  </a:schemeClr>
                </a:solidFill>
              </a:rPr>
              <a:t>~ </a:t>
            </a:r>
            <a:r>
              <a:rPr lang="en-CA" dirty="0">
                <a:solidFill>
                  <a:schemeClr val="accent5">
                    <a:lumMod val="60000"/>
                    <a:lumOff val="40000"/>
                  </a:schemeClr>
                </a:solidFill>
                <a:latin typeface="CMU Bright" panose="02000603000000000000" pitchFamily="2" charset="0"/>
                <a:ea typeface="CMU Bright" panose="02000603000000000000" pitchFamily="2" charset="0"/>
                <a:cs typeface="CMU Bright" panose="02000603000000000000" pitchFamily="2" charset="0"/>
              </a:rPr>
              <a:t>gamma(</a:t>
            </a:r>
            <a:r>
              <a:rPr lang="el-GR" i="1" dirty="0">
                <a:solidFill>
                  <a:schemeClr val="accent5">
                    <a:lumMod val="60000"/>
                    <a:lumOff val="40000"/>
                  </a:schemeClr>
                </a:solidFill>
                <a:latin typeface="Latin Modern Math" panose="02000503000000000000" pitchFamily="50" charset="0"/>
                <a:ea typeface="Latin Modern Math" panose="02000503000000000000" pitchFamily="50" charset="0"/>
                <a:cs typeface="CMU Bright" panose="02000603000000000000" pitchFamily="2" charset="0"/>
              </a:rPr>
              <a:t>μ</a:t>
            </a:r>
            <a:r>
              <a:rPr lang="en-CA" i="1" baseline="-25000" dirty="0" err="1">
                <a:solidFill>
                  <a:schemeClr val="accent5">
                    <a:lumMod val="60000"/>
                    <a:lumOff val="40000"/>
                  </a:schemeClr>
                </a:solidFill>
                <a:latin typeface="Latin Modern Math" panose="02000503000000000000" pitchFamily="50" charset="0"/>
                <a:ea typeface="Latin Modern Math" panose="02000503000000000000" pitchFamily="50" charset="0"/>
                <a:cs typeface="CMU Bright" panose="02000603000000000000" pitchFamily="2" charset="0"/>
              </a:rPr>
              <a:t>i</a:t>
            </a:r>
            <a:r>
              <a:rPr lang="en-CA" i="1" dirty="0">
                <a:solidFill>
                  <a:schemeClr val="accent5">
                    <a:lumMod val="60000"/>
                    <a:lumOff val="40000"/>
                  </a:schemeClr>
                </a:solidFill>
                <a:latin typeface="Latin Modern Math" panose="02000503000000000000" pitchFamily="50" charset="0"/>
                <a:ea typeface="Latin Modern Math" panose="02000503000000000000" pitchFamily="50" charset="0"/>
                <a:cs typeface="CMU Bright" panose="02000603000000000000" pitchFamily="2" charset="0"/>
              </a:rPr>
              <a:t>,</a:t>
            </a:r>
            <a:r>
              <a:rPr lang="el-GR" i="1" dirty="0">
                <a:solidFill>
                  <a:schemeClr val="accent5">
                    <a:lumMod val="60000"/>
                    <a:lumOff val="40000"/>
                  </a:schemeClr>
                </a:solidFill>
                <a:latin typeface="Latin Modern Math" panose="02000503000000000000" pitchFamily="50" charset="0"/>
                <a:ea typeface="Latin Modern Math" panose="02000503000000000000" pitchFamily="50" charset="0"/>
                <a:cs typeface="CMU Bright" panose="02000603000000000000" pitchFamily="2" charset="0"/>
              </a:rPr>
              <a:t>σ</a:t>
            </a:r>
            <a:r>
              <a:rPr lang="en-CA" i="1" baseline="-25000" dirty="0" err="1">
                <a:solidFill>
                  <a:schemeClr val="accent5">
                    <a:lumMod val="60000"/>
                    <a:lumOff val="40000"/>
                  </a:schemeClr>
                </a:solidFill>
                <a:latin typeface="Latin Modern Math" panose="02000503000000000000" pitchFamily="50" charset="0"/>
                <a:ea typeface="Latin Modern Math" panose="02000503000000000000" pitchFamily="50" charset="0"/>
                <a:cs typeface="CMU Bright" panose="02000603000000000000" pitchFamily="2" charset="0"/>
              </a:rPr>
              <a:t>i</a:t>
            </a:r>
            <a:r>
              <a:rPr lang="en-CA" dirty="0">
                <a:solidFill>
                  <a:schemeClr val="accent5">
                    <a:lumMod val="60000"/>
                    <a:lumOff val="40000"/>
                  </a:schemeClr>
                </a:solidFill>
                <a:latin typeface="CMU Bright" panose="02000603000000000000" pitchFamily="2" charset="0"/>
                <a:ea typeface="CMU Bright" panose="02000603000000000000" pitchFamily="2" charset="0"/>
                <a:cs typeface="CMU Bright" panose="02000603000000000000" pitchFamily="2" charset="0"/>
              </a:rPr>
              <a:t>)</a:t>
            </a:r>
            <a:r>
              <a:rPr lang="en-CA" dirty="0">
                <a:solidFill>
                  <a:schemeClr val="accent5">
                    <a:lumMod val="60000"/>
                    <a:lumOff val="40000"/>
                  </a:schemeClr>
                </a:solidFill>
              </a:rPr>
              <a:t>, define </a:t>
            </a:r>
            <a:r>
              <a:rPr lang="el-GR" i="1" dirty="0">
                <a:solidFill>
                  <a:schemeClr val="accent5">
                    <a:lumMod val="60000"/>
                    <a:lumOff val="40000"/>
                  </a:schemeClr>
                </a:solidFill>
                <a:latin typeface="Latin Modern Math" panose="02000503000000000000" pitchFamily="50" charset="0"/>
                <a:ea typeface="Latin Modern Math" panose="02000503000000000000" pitchFamily="50" charset="0"/>
                <a:cs typeface="CMU Bright" panose="02000603000000000000" pitchFamily="2" charset="0"/>
              </a:rPr>
              <a:t>μ</a:t>
            </a:r>
            <a:r>
              <a:rPr lang="en-CA" dirty="0">
                <a:solidFill>
                  <a:schemeClr val="accent5">
                    <a:lumMod val="60000"/>
                    <a:lumOff val="40000"/>
                  </a:schemeClr>
                </a:solidFill>
              </a:rPr>
              <a:t> and </a:t>
            </a:r>
            <a:r>
              <a:rPr lang="el-GR" i="1" dirty="0">
                <a:solidFill>
                  <a:schemeClr val="accent5">
                    <a:lumMod val="60000"/>
                    <a:lumOff val="40000"/>
                  </a:schemeClr>
                </a:solidFill>
                <a:latin typeface="Latin Modern Math" panose="02000503000000000000" pitchFamily="50" charset="0"/>
                <a:ea typeface="Latin Modern Math" panose="02000503000000000000" pitchFamily="50" charset="0"/>
                <a:cs typeface="CMU Bright" panose="02000603000000000000" pitchFamily="2" charset="0"/>
              </a:rPr>
              <a:t>σ</a:t>
            </a:r>
            <a:r>
              <a:rPr lang="en-CA" dirty="0">
                <a:solidFill>
                  <a:schemeClr val="accent5">
                    <a:lumMod val="60000"/>
                    <a:lumOff val="40000"/>
                  </a:schemeClr>
                </a:solidFill>
              </a:rPr>
              <a:t> for each state</a:t>
            </a:r>
          </a:p>
          <a:p>
            <a:pPr lvl="1"/>
            <a:r>
              <a:rPr lang="en-CA" sz="2000" dirty="0">
                <a:solidFill>
                  <a:schemeClr val="bg2">
                    <a:lumMod val="10000"/>
                  </a:schemeClr>
                </a:solidFill>
                <a:latin typeface="Lucida Console" panose="020B0609040504020204" pitchFamily="49" charset="0"/>
                <a:cs typeface="Courier New" panose="02070309020205020404" pitchFamily="49" charset="0"/>
              </a:rPr>
              <a:t>Par0 = list(step=c(mu0, sigma0), angle=kappa0)</a:t>
            </a:r>
          </a:p>
          <a:p>
            <a:pPr lvl="1"/>
            <a:r>
              <a:rPr lang="en-CA" sz="2000" dirty="0">
                <a:solidFill>
                  <a:schemeClr val="bg2">
                    <a:lumMod val="10000"/>
                  </a:schemeClr>
                </a:solidFill>
                <a:latin typeface="Lucida Console" panose="020B0609040504020204" pitchFamily="49" charset="0"/>
                <a:cs typeface="Courier New" panose="02070309020205020404" pitchFamily="49" charset="0"/>
              </a:rPr>
              <a:t>Par0 = list(step=c(c(200,500), c(100,250)), angle=c(0.5,0.8))</a:t>
            </a:r>
          </a:p>
        </p:txBody>
      </p:sp>
      <p:sp>
        <p:nvSpPr>
          <p:cNvPr id="3" name="Slide Number Placeholder 2">
            <a:extLst>
              <a:ext uri="{FF2B5EF4-FFF2-40B4-BE49-F238E27FC236}">
                <a16:creationId xmlns:a16="http://schemas.microsoft.com/office/drawing/2014/main" id="{4CB58DD9-7462-4F66-B011-DAC7CF9A358D}"/>
              </a:ext>
            </a:extLst>
          </p:cNvPr>
          <p:cNvSpPr>
            <a:spLocks noGrp="1"/>
          </p:cNvSpPr>
          <p:nvPr>
            <p:ph type="sldNum" sz="quarter" idx="12"/>
          </p:nvPr>
        </p:nvSpPr>
        <p:spPr/>
        <p:txBody>
          <a:bodyPr/>
          <a:lstStyle/>
          <a:p>
            <a:fld id="{E50A8D5F-7A10-4D19-B2BD-04FE5CA3B31F}" type="slidenum">
              <a:rPr lang="en-US" smtClean="0"/>
              <a:pPr/>
              <a:t>28</a:t>
            </a:fld>
            <a:endParaRPr lang="en-US" dirty="0"/>
          </a:p>
        </p:txBody>
      </p:sp>
      <p:sp>
        <p:nvSpPr>
          <p:cNvPr id="4" name="Title 3">
            <a:extLst>
              <a:ext uri="{FF2B5EF4-FFF2-40B4-BE49-F238E27FC236}">
                <a16:creationId xmlns:a16="http://schemas.microsoft.com/office/drawing/2014/main" id="{D59B0DCA-D1B0-4D44-8C96-53954CF5FE58}"/>
              </a:ext>
            </a:extLst>
          </p:cNvPr>
          <p:cNvSpPr>
            <a:spLocks noGrp="1"/>
          </p:cNvSpPr>
          <p:nvPr>
            <p:ph type="title"/>
          </p:nvPr>
        </p:nvSpPr>
        <p:spPr/>
        <p:txBody>
          <a:bodyPr/>
          <a:lstStyle/>
          <a:p>
            <a:r>
              <a:rPr lang="en-US" dirty="0" err="1">
                <a:solidFill>
                  <a:srgbClr val="75BFC6"/>
                </a:solidFill>
                <a:latin typeface="Lucida Console" panose="020B0609040504020204" pitchFamily="49" charset="0"/>
              </a:rPr>
              <a:t>fitHMM</a:t>
            </a:r>
            <a:r>
              <a:rPr lang="en-US" dirty="0">
                <a:solidFill>
                  <a:srgbClr val="75BFC6"/>
                </a:solidFill>
                <a:latin typeface="Lucida Console" panose="020B0609040504020204" pitchFamily="49" charset="0"/>
              </a:rPr>
              <a:t>(data, …)</a:t>
            </a:r>
          </a:p>
        </p:txBody>
      </p:sp>
      <p:grpSp>
        <p:nvGrpSpPr>
          <p:cNvPr id="12" name="Group 11">
            <a:extLst>
              <a:ext uri="{FF2B5EF4-FFF2-40B4-BE49-F238E27FC236}">
                <a16:creationId xmlns:a16="http://schemas.microsoft.com/office/drawing/2014/main" id="{638034D2-E960-4DBD-BB57-DE7C64C43611}"/>
              </a:ext>
            </a:extLst>
          </p:cNvPr>
          <p:cNvGrpSpPr/>
          <p:nvPr/>
        </p:nvGrpSpPr>
        <p:grpSpPr>
          <a:xfrm>
            <a:off x="9671635" y="1419953"/>
            <a:ext cx="1453526" cy="1085205"/>
            <a:chOff x="3855286" y="1529525"/>
            <a:chExt cx="2128108" cy="1588848"/>
          </a:xfrm>
        </p:grpSpPr>
        <p:sp>
          <p:nvSpPr>
            <p:cNvPr id="13" name="Freeform: Shape 12">
              <a:extLst>
                <a:ext uri="{FF2B5EF4-FFF2-40B4-BE49-F238E27FC236}">
                  <a16:creationId xmlns:a16="http://schemas.microsoft.com/office/drawing/2014/main" id="{44592AB2-735C-42FE-B968-C2F6C349B549}"/>
                </a:ext>
              </a:extLst>
            </p:cNvPr>
            <p:cNvSpPr/>
            <p:nvPr/>
          </p:nvSpPr>
          <p:spPr>
            <a:xfrm>
              <a:off x="5188682" y="1529525"/>
              <a:ext cx="529055" cy="529055"/>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grpSp>
          <p:nvGrpSpPr>
            <p:cNvPr id="14" name="Group 13">
              <a:extLst>
                <a:ext uri="{FF2B5EF4-FFF2-40B4-BE49-F238E27FC236}">
                  <a16:creationId xmlns:a16="http://schemas.microsoft.com/office/drawing/2014/main" id="{FEA872DA-A403-4487-B66C-D9784F9FF808}"/>
                </a:ext>
              </a:extLst>
            </p:cNvPr>
            <p:cNvGrpSpPr/>
            <p:nvPr/>
          </p:nvGrpSpPr>
          <p:grpSpPr>
            <a:xfrm>
              <a:off x="3855286" y="1561920"/>
              <a:ext cx="2128108" cy="1556453"/>
              <a:chOff x="7431114" y="3322415"/>
              <a:chExt cx="3244781" cy="2373164"/>
            </a:xfrm>
          </p:grpSpPr>
          <p:sp>
            <p:nvSpPr>
              <p:cNvPr id="15" name="State Drift">
                <a:extLst>
                  <a:ext uri="{FF2B5EF4-FFF2-40B4-BE49-F238E27FC236}">
                    <a16:creationId xmlns:a16="http://schemas.microsoft.com/office/drawing/2014/main" id="{40E71E19-7824-4440-8B4C-F76628AFB020}"/>
                  </a:ext>
                </a:extLst>
              </p:cNvPr>
              <p:cNvSpPr>
                <a:spLocks noChangeAspect="1" noEditPoints="1" noChangeArrowheads="1" noChangeShapeType="1"/>
              </p:cNvSpPr>
              <p:nvPr/>
            </p:nvSpPr>
            <p:spPr bwMode="auto">
              <a:xfrm rot="16200000" flipH="1">
                <a:off x="8667262" y="4623014"/>
                <a:ext cx="727095" cy="726882"/>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sp>
            <p:nvSpPr>
              <p:cNvPr id="46" name="rounded triangle">
                <a:extLst>
                  <a:ext uri="{FF2B5EF4-FFF2-40B4-BE49-F238E27FC236}">
                    <a16:creationId xmlns:a16="http://schemas.microsoft.com/office/drawing/2014/main" id="{CAA0794B-CBC5-4A50-9444-9A82DA772567}"/>
                  </a:ext>
                </a:extLst>
              </p:cNvPr>
              <p:cNvSpPr/>
              <p:nvPr/>
            </p:nvSpPr>
            <p:spPr>
              <a:xfrm flipH="1" flipV="1">
                <a:off x="7791423" y="3322415"/>
                <a:ext cx="823184" cy="749031"/>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nvGrpSpPr>
              <p:cNvPr id="21" name="Group 20">
                <a:extLst>
                  <a:ext uri="{FF2B5EF4-FFF2-40B4-BE49-F238E27FC236}">
                    <a16:creationId xmlns:a16="http://schemas.microsoft.com/office/drawing/2014/main" id="{C93A0A0E-36C9-42E7-AD3F-ABFAE96B0C06}"/>
                  </a:ext>
                </a:extLst>
              </p:cNvPr>
              <p:cNvGrpSpPr/>
              <p:nvPr/>
            </p:nvGrpSpPr>
            <p:grpSpPr>
              <a:xfrm>
                <a:off x="8378236" y="4024764"/>
                <a:ext cx="461719" cy="655275"/>
                <a:chOff x="8076935" y="4477313"/>
                <a:chExt cx="461719" cy="655275"/>
              </a:xfrm>
            </p:grpSpPr>
            <p:cxnSp>
              <p:nvCxnSpPr>
                <p:cNvPr id="31" name="Straight Arrow Connector 30">
                  <a:extLst>
                    <a:ext uri="{FF2B5EF4-FFF2-40B4-BE49-F238E27FC236}">
                      <a16:creationId xmlns:a16="http://schemas.microsoft.com/office/drawing/2014/main" id="{B083C235-D1B6-454B-86AE-95FE708CBAA0}"/>
                    </a:ext>
                  </a:extLst>
                </p:cNvPr>
                <p:cNvCxnSpPr>
                  <a:cxnSpLocks/>
                </p:cNvCxnSpPr>
                <p:nvPr/>
              </p:nvCxnSpPr>
              <p:spPr>
                <a:xfrm>
                  <a:off x="8149538" y="4477313"/>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701BA7-9A95-48B3-BA5B-92267B58E011}"/>
                    </a:ext>
                  </a:extLst>
                </p:cNvPr>
                <p:cNvCxnSpPr>
                  <a:cxnSpLocks/>
                </p:cNvCxnSpPr>
                <p:nvPr/>
              </p:nvCxnSpPr>
              <p:spPr>
                <a:xfrm flipH="1" flipV="1">
                  <a:off x="8076935" y="4557577"/>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98E5CA-806C-4A35-BAD8-44D07AB6FEFC}"/>
                  </a:ext>
                </a:extLst>
              </p:cNvPr>
              <p:cNvGrpSpPr/>
              <p:nvPr/>
            </p:nvGrpSpPr>
            <p:grpSpPr>
              <a:xfrm>
                <a:off x="7431114" y="3396429"/>
                <a:ext cx="2405198" cy="2299150"/>
                <a:chOff x="7129813" y="3848978"/>
                <a:chExt cx="2405198" cy="2299150"/>
              </a:xfrm>
            </p:grpSpPr>
            <p:sp>
              <p:nvSpPr>
                <p:cNvPr id="27" name="Arc 51">
                  <a:extLst>
                    <a:ext uri="{FF2B5EF4-FFF2-40B4-BE49-F238E27FC236}">
                      <a16:creationId xmlns:a16="http://schemas.microsoft.com/office/drawing/2014/main" id="{11A997D9-D38C-4B01-A7B0-A3796EA64444}"/>
                    </a:ext>
                  </a:extLst>
                </p:cNvPr>
                <p:cNvSpPr>
                  <a:spLocks noChangeAspect="1" noEditPoints="1" noChangeArrowheads="1" noChangeShapeType="1"/>
                </p:cNvSpPr>
                <p:nvPr/>
              </p:nvSpPr>
              <p:spPr bwMode="auto">
                <a:xfrm rot="8159664">
                  <a:off x="7129813" y="38489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p:spPr>
              <p:txBody>
                <a:bodyPr vert="horz" wrap="square" lIns="91440" tIns="45720" rIns="91440" bIns="45720" numCol="1" anchor="ctr" anchorCtr="0" compatLnSpc="1">
                  <a:prstTxWarp prst="textNoShape">
                    <a:avLst/>
                  </a:prstTxWarp>
                </a:bodyPr>
                <a:lstStyle/>
                <a:p>
                  <a:endParaRPr lang="en-CA" sz="2400" dirty="0"/>
                </a:p>
              </p:txBody>
            </p:sp>
            <p:sp>
              <p:nvSpPr>
                <p:cNvPr id="28" name="Arc 50">
                  <a:extLst>
                    <a:ext uri="{FF2B5EF4-FFF2-40B4-BE49-F238E27FC236}">
                      <a16:creationId xmlns:a16="http://schemas.microsoft.com/office/drawing/2014/main" id="{662D56E8-F897-4AFA-A490-6D43D10E35CD}"/>
                    </a:ext>
                  </a:extLst>
                </p:cNvPr>
                <p:cNvSpPr>
                  <a:spLocks noChangeAspect="1" noEditPoints="1" noChangeArrowheads="1" noChangeShapeType="1"/>
                </p:cNvSpPr>
                <p:nvPr/>
              </p:nvSpPr>
              <p:spPr bwMode="auto">
                <a:xfrm rot="13500000" flipH="1" flipV="1">
                  <a:off x="8578528" y="5754311"/>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p:spPr>
              <p:txBody>
                <a:bodyPr vert="horz" wrap="square" lIns="91440" tIns="45720" rIns="91440" bIns="45720" numCol="1" anchor="ctr" anchorCtr="0" compatLnSpc="1">
                  <a:prstTxWarp prst="textNoShape">
                    <a:avLst/>
                  </a:prstTxWarp>
                </a:bodyPr>
                <a:lstStyle/>
                <a:p>
                  <a:endParaRPr lang="en-CA" sz="2400" dirty="0"/>
                </a:p>
              </p:txBody>
            </p:sp>
            <p:cxnSp>
              <p:nvCxnSpPr>
                <p:cNvPr id="29" name="Straight Arrow Connector 28">
                  <a:extLst>
                    <a:ext uri="{FF2B5EF4-FFF2-40B4-BE49-F238E27FC236}">
                      <a16:creationId xmlns:a16="http://schemas.microsoft.com/office/drawing/2014/main" id="{5BBD370B-0CA4-40AF-95B5-2B97391BE65F}"/>
                    </a:ext>
                  </a:extLst>
                </p:cNvPr>
                <p:cNvCxnSpPr>
                  <a:cxnSpLocks/>
                </p:cNvCxnSpPr>
                <p:nvPr/>
              </p:nvCxnSpPr>
              <p:spPr>
                <a:xfrm flipH="1">
                  <a:off x="8376332" y="4128830"/>
                  <a:ext cx="671151"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80B57B-461E-435D-995F-7716DBDDC414}"/>
                    </a:ext>
                  </a:extLst>
                </p:cNvPr>
                <p:cNvCxnSpPr>
                  <a:cxnSpLocks/>
                </p:cNvCxnSpPr>
                <p:nvPr/>
              </p:nvCxnSpPr>
              <p:spPr>
                <a:xfrm rot="4500000">
                  <a:off x="9043399" y="4550918"/>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5440CBE-CF24-499E-8169-FDC26C10444B}"/>
                  </a:ext>
                </a:extLst>
              </p:cNvPr>
              <p:cNvGrpSpPr/>
              <p:nvPr/>
            </p:nvGrpSpPr>
            <p:grpSpPr>
              <a:xfrm>
                <a:off x="8679019" y="3447229"/>
                <a:ext cx="1996876" cy="1070473"/>
                <a:chOff x="8377718" y="3899778"/>
                <a:chExt cx="1996876" cy="1070473"/>
              </a:xfrm>
            </p:grpSpPr>
            <p:sp>
              <p:nvSpPr>
                <p:cNvPr id="24" name="Arc 50">
                  <a:extLst>
                    <a:ext uri="{FF2B5EF4-FFF2-40B4-BE49-F238E27FC236}">
                      <a16:creationId xmlns:a16="http://schemas.microsoft.com/office/drawing/2014/main" id="{43D03339-DB25-4F25-AC9E-7685B90B3F14}"/>
                    </a:ext>
                  </a:extLst>
                </p:cNvPr>
                <p:cNvSpPr>
                  <a:spLocks noChangeAspect="1" noEditPoints="1" noChangeArrowheads="1" noChangeShapeType="1"/>
                </p:cNvSpPr>
                <p:nvPr/>
              </p:nvSpPr>
              <p:spPr bwMode="auto">
                <a:xfrm rot="19267848">
                  <a:off x="9980836" y="38997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p:spPr>
              <p:txBody>
                <a:bodyPr vert="horz" wrap="square" lIns="91440" tIns="45720" rIns="91440" bIns="45720" numCol="1" anchor="ctr" anchorCtr="0" compatLnSpc="1">
                  <a:prstTxWarp prst="textNoShape">
                    <a:avLst/>
                  </a:prstTxWarp>
                </a:bodyPr>
                <a:lstStyle/>
                <a:p>
                  <a:endParaRPr lang="en-CA" sz="2400"/>
                </a:p>
              </p:txBody>
            </p:sp>
            <p:cxnSp>
              <p:nvCxnSpPr>
                <p:cNvPr id="25" name="Straight Arrow Connector 24">
                  <a:extLst>
                    <a:ext uri="{FF2B5EF4-FFF2-40B4-BE49-F238E27FC236}">
                      <a16:creationId xmlns:a16="http://schemas.microsoft.com/office/drawing/2014/main" id="{CD854D6C-E017-4DE9-91DD-E33FD82DBCAD}"/>
                    </a:ext>
                  </a:extLst>
                </p:cNvPr>
                <p:cNvCxnSpPr>
                  <a:cxnSpLocks/>
                </p:cNvCxnSpPr>
                <p:nvPr/>
              </p:nvCxnSpPr>
              <p:spPr>
                <a:xfrm>
                  <a:off x="8377718" y="4017052"/>
                  <a:ext cx="686072"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7F3EA3-5233-4AE1-A332-A6E6AD8E163C}"/>
                    </a:ext>
                  </a:extLst>
                </p:cNvPr>
                <p:cNvCxnSpPr>
                  <a:cxnSpLocks/>
                </p:cNvCxnSpPr>
                <p:nvPr/>
              </p:nvCxnSpPr>
              <p:spPr>
                <a:xfrm rot="4500000" flipH="1" flipV="1">
                  <a:off x="8975644" y="4494441"/>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grpSp>
      <p:grpSp>
        <p:nvGrpSpPr>
          <p:cNvPr id="48" name="Group 47">
            <a:extLst>
              <a:ext uri="{FF2B5EF4-FFF2-40B4-BE49-F238E27FC236}">
                <a16:creationId xmlns:a16="http://schemas.microsoft.com/office/drawing/2014/main" id="{6F1E8C6F-E766-45C3-98CB-D1002FC1914C}"/>
              </a:ext>
            </a:extLst>
          </p:cNvPr>
          <p:cNvGrpSpPr/>
          <p:nvPr/>
        </p:nvGrpSpPr>
        <p:grpSpPr>
          <a:xfrm>
            <a:off x="7773513" y="1755516"/>
            <a:ext cx="1413402" cy="445979"/>
            <a:chOff x="3565053" y="1570106"/>
            <a:chExt cx="3332728" cy="1051598"/>
          </a:xfrm>
        </p:grpSpPr>
        <p:grpSp>
          <p:nvGrpSpPr>
            <p:cNvPr id="49" name="Group 48">
              <a:extLst>
                <a:ext uri="{FF2B5EF4-FFF2-40B4-BE49-F238E27FC236}">
                  <a16:creationId xmlns:a16="http://schemas.microsoft.com/office/drawing/2014/main" id="{1FEA74F3-0186-4A07-91D9-A8885E705CF1}"/>
                </a:ext>
              </a:extLst>
            </p:cNvPr>
            <p:cNvGrpSpPr/>
            <p:nvPr/>
          </p:nvGrpSpPr>
          <p:grpSpPr>
            <a:xfrm>
              <a:off x="3565053" y="1570106"/>
              <a:ext cx="3332728" cy="1051598"/>
              <a:chOff x="4567376" y="1695554"/>
              <a:chExt cx="3644839" cy="1150080"/>
            </a:xfrm>
          </p:grpSpPr>
          <p:sp>
            <p:nvSpPr>
              <p:cNvPr id="51" name="Freeform: Shape 50">
                <a:extLst>
                  <a:ext uri="{FF2B5EF4-FFF2-40B4-BE49-F238E27FC236}">
                    <a16:creationId xmlns:a16="http://schemas.microsoft.com/office/drawing/2014/main" id="{4088BFD9-7480-4B32-AD57-54F2A63F9552}"/>
                  </a:ext>
                </a:extLst>
              </p:cNvPr>
              <p:cNvSpPr/>
              <p:nvPr/>
            </p:nvSpPr>
            <p:spPr>
              <a:xfrm>
                <a:off x="6809304" y="1809248"/>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800" dirty="0"/>
              </a:p>
            </p:txBody>
          </p:sp>
          <p:sp>
            <p:nvSpPr>
              <p:cNvPr id="52" name="Arc 50">
                <a:extLst>
                  <a:ext uri="{FF2B5EF4-FFF2-40B4-BE49-F238E27FC236}">
                    <a16:creationId xmlns:a16="http://schemas.microsoft.com/office/drawing/2014/main" id="{46F89840-9200-46A6-8FF6-8C979E112C26}"/>
                  </a:ext>
                </a:extLst>
              </p:cNvPr>
              <p:cNvSpPr>
                <a:spLocks noChangeAspect="1" noEditPoints="1" noChangeArrowheads="1" noChangeShapeType="1"/>
              </p:cNvSpPr>
              <p:nvPr/>
            </p:nvSpPr>
            <p:spPr bwMode="auto">
              <a:xfrm rot="8113418">
                <a:off x="4567376" y="2022337"/>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7A36AD"/>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53" name="Arc 50">
                <a:extLst>
                  <a:ext uri="{FF2B5EF4-FFF2-40B4-BE49-F238E27FC236}">
                    <a16:creationId xmlns:a16="http://schemas.microsoft.com/office/drawing/2014/main" id="{49198C5F-2C46-4C2A-B21B-A00D7354A86A}"/>
                  </a:ext>
                </a:extLst>
              </p:cNvPr>
              <p:cNvSpPr>
                <a:spLocks noChangeAspect="1" noEditPoints="1" noChangeArrowheads="1" noChangeShapeType="1"/>
              </p:cNvSpPr>
              <p:nvPr/>
            </p:nvSpPr>
            <p:spPr bwMode="auto">
              <a:xfrm rot="8113418" flipH="1" flipV="1">
                <a:off x="7691667" y="2003891"/>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54" name="Arc 53">
                <a:extLst>
                  <a:ext uri="{FF2B5EF4-FFF2-40B4-BE49-F238E27FC236}">
                    <a16:creationId xmlns:a16="http://schemas.microsoft.com/office/drawing/2014/main" id="{E00F1BD2-DD21-4E18-812C-E18687F44BBD}"/>
                  </a:ext>
                </a:extLst>
              </p:cNvPr>
              <p:cNvSpPr/>
              <p:nvPr/>
            </p:nvSpPr>
            <p:spPr>
              <a:xfrm>
                <a:off x="5659721" y="1695554"/>
                <a:ext cx="1460149" cy="1150080"/>
              </a:xfrm>
              <a:prstGeom prst="arc">
                <a:avLst>
                  <a:gd name="adj1" fmla="val 12568956"/>
                  <a:gd name="adj2" fmla="val 19702535"/>
                </a:avLst>
              </a:prstGeom>
              <a:ln w="38100">
                <a:solidFill>
                  <a:srgbClr val="7A36A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7349EE49-5A63-4956-9E07-AC70DBEF15CE}"/>
                  </a:ext>
                </a:extLst>
              </p:cNvPr>
              <p:cNvSpPr/>
              <p:nvPr/>
            </p:nvSpPr>
            <p:spPr>
              <a:xfrm rot="10800000">
                <a:off x="5659721" y="1695554"/>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50" name="rounded triangle">
              <a:extLst>
                <a:ext uri="{FF2B5EF4-FFF2-40B4-BE49-F238E27FC236}">
                  <a16:creationId xmlns:a16="http://schemas.microsoft.com/office/drawing/2014/main" id="{61D899B3-5C09-4B9D-A046-DF74EE1275CF}"/>
                </a:ext>
              </a:extLst>
            </p:cNvPr>
            <p:cNvSpPr/>
            <p:nvPr/>
          </p:nvSpPr>
          <p:spPr>
            <a:xfrm flipH="1" flipV="1">
              <a:off x="3991528" y="1821774"/>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dirty="0"/>
            </a:p>
          </p:txBody>
        </p:sp>
      </p:grpSp>
      <p:grpSp>
        <p:nvGrpSpPr>
          <p:cNvPr id="63" name="Group 62">
            <a:extLst>
              <a:ext uri="{FF2B5EF4-FFF2-40B4-BE49-F238E27FC236}">
                <a16:creationId xmlns:a16="http://schemas.microsoft.com/office/drawing/2014/main" id="{77560B76-2069-47EC-ADE4-49002D74E0DA}"/>
              </a:ext>
            </a:extLst>
          </p:cNvPr>
          <p:cNvGrpSpPr/>
          <p:nvPr/>
        </p:nvGrpSpPr>
        <p:grpSpPr>
          <a:xfrm>
            <a:off x="6500543" y="2990120"/>
            <a:ext cx="5330388" cy="1575932"/>
            <a:chOff x="6500543" y="2990120"/>
            <a:chExt cx="5330388" cy="1575932"/>
          </a:xfrm>
        </p:grpSpPr>
        <p:pic>
          <p:nvPicPr>
            <p:cNvPr id="61" name="Picture 60">
              <a:extLst>
                <a:ext uri="{FF2B5EF4-FFF2-40B4-BE49-F238E27FC236}">
                  <a16:creationId xmlns:a16="http://schemas.microsoft.com/office/drawing/2014/main" id="{21A9D85B-3E09-48E0-BD54-13772E9A26E1}"/>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6500543" y="3003799"/>
              <a:ext cx="2693709" cy="1562253"/>
            </a:xfrm>
            <a:prstGeom prst="rect">
              <a:avLst/>
            </a:prstGeom>
          </p:spPr>
        </p:pic>
        <p:pic>
          <p:nvPicPr>
            <p:cNvPr id="62" name="Picture 61">
              <a:extLst>
                <a:ext uri="{FF2B5EF4-FFF2-40B4-BE49-F238E27FC236}">
                  <a16:creationId xmlns:a16="http://schemas.microsoft.com/office/drawing/2014/main" id="{4A4725F3-5AF4-4535-A207-6B14150B42B8}"/>
                </a:ext>
              </a:extLst>
            </p:cNvPr>
            <p:cNvPicPr>
              <a:picLocks noChangeAspect="1"/>
            </p:cNvPicPr>
            <p:nvPr/>
          </p:nvPicPr>
          <p:blipFill rotWithShape="1">
            <a:blip r:embed="rId2">
              <a:extLst>
                <a:ext uri="{28A0092B-C50C-407E-A947-70E740481C1C}">
                  <a14:useLocalDpi xmlns:a14="http://schemas.microsoft.com/office/drawing/2010/main" val="0"/>
                </a:ext>
              </a:extLst>
            </a:blip>
            <a:srcRect t="50440"/>
            <a:stretch/>
          </p:blipFill>
          <p:spPr>
            <a:xfrm>
              <a:off x="9137222" y="2990120"/>
              <a:ext cx="2693709" cy="1548500"/>
            </a:xfrm>
            <a:prstGeom prst="rect">
              <a:avLst/>
            </a:prstGeom>
          </p:spPr>
        </p:pic>
      </p:grpSp>
      <p:cxnSp>
        <p:nvCxnSpPr>
          <p:cNvPr id="76" name="Straight Arrow Connector 75">
            <a:extLst>
              <a:ext uri="{FF2B5EF4-FFF2-40B4-BE49-F238E27FC236}">
                <a16:creationId xmlns:a16="http://schemas.microsoft.com/office/drawing/2014/main" id="{26E3A0E8-70E4-4E65-B895-305FD2CFD218}"/>
              </a:ext>
            </a:extLst>
          </p:cNvPr>
          <p:cNvCxnSpPr>
            <a:cxnSpLocks/>
          </p:cNvCxnSpPr>
          <p:nvPr/>
        </p:nvCxnSpPr>
        <p:spPr>
          <a:xfrm>
            <a:off x="9123474" y="3133832"/>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41965AB-00DB-403C-B3F2-BB4B392FA784}"/>
              </a:ext>
            </a:extLst>
          </p:cNvPr>
          <p:cNvCxnSpPr>
            <a:cxnSpLocks/>
          </p:cNvCxnSpPr>
          <p:nvPr/>
        </p:nvCxnSpPr>
        <p:spPr>
          <a:xfrm>
            <a:off x="9124200" y="3140046"/>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A55B9F2-2D61-4E4D-A34C-9FA69652923A}"/>
              </a:ext>
            </a:extLst>
          </p:cNvPr>
          <p:cNvCxnSpPr>
            <a:cxnSpLocks/>
          </p:cNvCxnSpPr>
          <p:nvPr/>
        </p:nvCxnSpPr>
        <p:spPr>
          <a:xfrm>
            <a:off x="8017199" y="3132293"/>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D3CB647-6773-49CD-8C16-3C3B529B0217}"/>
              </a:ext>
            </a:extLst>
          </p:cNvPr>
          <p:cNvGrpSpPr/>
          <p:nvPr/>
        </p:nvGrpSpPr>
        <p:grpSpPr>
          <a:xfrm>
            <a:off x="8017198" y="3254752"/>
            <a:ext cx="1102635" cy="640826"/>
            <a:chOff x="2815745" y="4436822"/>
            <a:chExt cx="1102635" cy="640826"/>
          </a:xfrm>
        </p:grpSpPr>
        <p:sp>
          <p:nvSpPr>
            <p:cNvPr id="80" name="Right Brace 79">
              <a:extLst>
                <a:ext uri="{FF2B5EF4-FFF2-40B4-BE49-F238E27FC236}">
                  <a16:creationId xmlns:a16="http://schemas.microsoft.com/office/drawing/2014/main" id="{BA03149E-5703-4C8B-B0FA-9C8060940E92}"/>
                </a:ext>
              </a:extLst>
            </p:cNvPr>
            <p:cNvSpPr/>
            <p:nvPr/>
          </p:nvSpPr>
          <p:spPr>
            <a:xfrm rot="5400000">
              <a:off x="3253251" y="3999316"/>
              <a:ext cx="227623" cy="1102635"/>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1" name="Content Placeholder 2">
              <a:extLst>
                <a:ext uri="{FF2B5EF4-FFF2-40B4-BE49-F238E27FC236}">
                  <a16:creationId xmlns:a16="http://schemas.microsoft.com/office/drawing/2014/main" id="{637EABB5-4E89-4996-974D-80C75A0E3F03}"/>
                </a:ext>
              </a:extLst>
            </p:cNvPr>
            <p:cNvSpPr txBox="1">
              <a:spLocks/>
            </p:cNvSpPr>
            <p:nvPr/>
          </p:nvSpPr>
          <p:spPr>
            <a:xfrm>
              <a:off x="3053032" y="4681108"/>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a:latin typeface="CMU Serif" panose="02000603000000000000" pitchFamily="2" charset="0"/>
                  <a:ea typeface="CMU Serif" panose="02000603000000000000" pitchFamily="2" charset="0"/>
                  <a:cs typeface="CMU Serif" panose="02000603000000000000" pitchFamily="2" charset="0"/>
                </a:rPr>
                <a:t>l</a:t>
              </a:r>
            </a:p>
          </p:txBody>
        </p:sp>
      </p:grpSp>
      <p:sp>
        <p:nvSpPr>
          <p:cNvPr id="82" name="Arc 81">
            <a:extLst>
              <a:ext uri="{FF2B5EF4-FFF2-40B4-BE49-F238E27FC236}">
                <a16:creationId xmlns:a16="http://schemas.microsoft.com/office/drawing/2014/main" id="{5D9739C0-79F4-4AEF-AB89-E695418B39C4}"/>
              </a:ext>
            </a:extLst>
          </p:cNvPr>
          <p:cNvSpPr/>
          <p:nvPr/>
        </p:nvSpPr>
        <p:spPr>
          <a:xfrm rot="5400000">
            <a:off x="8391705" y="2379189"/>
            <a:ext cx="1481138" cy="1481138"/>
          </a:xfrm>
          <a:prstGeom prst="arc">
            <a:avLst>
              <a:gd name="adj1" fmla="val 16221635"/>
              <a:gd name="adj2" fmla="val 18254379"/>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3" name="Content Placeholder 2">
            <a:extLst>
              <a:ext uri="{FF2B5EF4-FFF2-40B4-BE49-F238E27FC236}">
                <a16:creationId xmlns:a16="http://schemas.microsoft.com/office/drawing/2014/main" id="{9A1619B9-BF36-48F3-B2DA-700178482730}"/>
              </a:ext>
            </a:extLst>
          </p:cNvPr>
          <p:cNvSpPr txBox="1">
            <a:spLocks/>
          </p:cNvSpPr>
          <p:nvPr/>
        </p:nvSpPr>
        <p:spPr>
          <a:xfrm>
            <a:off x="9815363" y="3260144"/>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l-GR"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endParaRPr lang="en-CA" sz="2400"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92090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left)">
                                      <p:cBhvr>
                                        <p:cTn id="27" dur="350"/>
                                        <p:tgtEl>
                                          <p:spTgt spid="78"/>
                                        </p:tgtEl>
                                      </p:cBhvr>
                                    </p:animEffect>
                                  </p:childTnLst>
                                </p:cTn>
                              </p:par>
                            </p:childTnLst>
                          </p:cTn>
                        </p:par>
                        <p:par>
                          <p:cTn id="28" fill="hold">
                            <p:stCondLst>
                              <p:cond delay="850"/>
                            </p:stCondLst>
                            <p:childTnLst>
                              <p:par>
                                <p:cTn id="29" presetID="22" presetClass="entr" presetSubtype="8" fill="hold" nodeType="afterEffect">
                                  <p:stCondLst>
                                    <p:cond delay="150"/>
                                  </p:stCondLst>
                                  <p:childTnLst>
                                    <p:set>
                                      <p:cBhvr>
                                        <p:cTn id="30" dur="1" fill="hold">
                                          <p:stCondLst>
                                            <p:cond delay="0"/>
                                          </p:stCondLst>
                                        </p:cTn>
                                        <p:tgtEl>
                                          <p:spTgt spid="77"/>
                                        </p:tgtEl>
                                        <p:attrNameLst>
                                          <p:attrName>style.visibility</p:attrName>
                                        </p:attrNameLst>
                                      </p:cBhvr>
                                      <p:to>
                                        <p:strVal val="visible"/>
                                      </p:to>
                                    </p:set>
                                    <p:animEffect transition="in" filter="wipe(left)">
                                      <p:cBhvr>
                                        <p:cTn id="31" dur="350"/>
                                        <p:tgtEl>
                                          <p:spTgt spid="7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wipe(left)">
                                      <p:cBhvr>
                                        <p:cTn id="36" dur="500"/>
                                        <p:tgtEl>
                                          <p:spTgt spid="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left)">
                                      <p:cBhvr>
                                        <p:cTn id="41" dur="500"/>
                                        <p:tgtEl>
                                          <p:spTgt spid="76"/>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50"/>
                                        <p:tgtEl>
                                          <p:spTgt spid="84"/>
                                        </p:tgtEl>
                                      </p:cBhvr>
                                    </p:animEffect>
                                  </p:childTnLst>
                                </p:cTn>
                              </p:par>
                              <p:par>
                                <p:cTn id="46" presetID="8" presetClass="emph" presetSubtype="0" decel="32000" fill="hold" nodeType="withEffect">
                                  <p:stCondLst>
                                    <p:cond delay="0"/>
                                  </p:stCondLst>
                                  <p:childTnLst>
                                    <p:animRot by="2040000">
                                      <p:cBhvr>
                                        <p:cTn id="47" dur="1200" fill="hold"/>
                                        <p:tgtEl>
                                          <p:spTgt spid="84"/>
                                        </p:tgtEl>
                                        <p:attrNameLst>
                                          <p:attrName>r</p:attrName>
                                        </p:attrNameLst>
                                      </p:cBhvr>
                                    </p:animRot>
                                  </p:childTnLst>
                                </p:cTn>
                              </p:par>
                              <p:par>
                                <p:cTn id="48" presetID="21" presetClass="entr" presetSubtype="1"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wheel(1)">
                                      <p:cBhvr>
                                        <p:cTn id="50" dur="1900"/>
                                        <p:tgtEl>
                                          <p:spTgt spid="82"/>
                                        </p:tgtEl>
                                      </p:cBhvr>
                                    </p:animEffect>
                                  </p:childTnLst>
                                </p:cTn>
                              </p:par>
                              <p:par>
                                <p:cTn id="51" presetID="22" presetClass="entr" presetSubtype="1" fill="hold" grpId="0" nodeType="withEffect">
                                  <p:stCondLst>
                                    <p:cond delay="300"/>
                                  </p:stCondLst>
                                  <p:childTnLst>
                                    <p:set>
                                      <p:cBhvr>
                                        <p:cTn id="52" dur="1" fill="hold">
                                          <p:stCondLst>
                                            <p:cond delay="0"/>
                                          </p:stCondLst>
                                        </p:cTn>
                                        <p:tgtEl>
                                          <p:spTgt spid="83"/>
                                        </p:tgtEl>
                                        <p:attrNameLst>
                                          <p:attrName>style.visibility</p:attrName>
                                        </p:attrNameLst>
                                      </p:cBhvr>
                                      <p:to>
                                        <p:strVal val="visible"/>
                                      </p:to>
                                    </p:set>
                                    <p:animEffect transition="in" filter="wipe(up)">
                                      <p:cBhvr>
                                        <p:cTn id="53" dur="700"/>
                                        <p:tgtEl>
                                          <p:spTgt spid="83"/>
                                        </p:tgtEl>
                                      </p:cBhvr>
                                    </p:animEffect>
                                  </p:childTnLst>
                                </p:cTn>
                              </p:par>
                            </p:childTnLst>
                          </p:cTn>
                        </p:par>
                        <p:par>
                          <p:cTn id="54" fill="hold">
                            <p:stCondLst>
                              <p:cond delay="2400"/>
                            </p:stCondLst>
                            <p:childTnLst>
                              <p:par>
                                <p:cTn id="55" presetID="1" presetClass="exit" presetSubtype="0" fill="hold" nodeType="afterEffect">
                                  <p:stCondLst>
                                    <p:cond delay="0"/>
                                  </p:stCondLst>
                                  <p:childTnLst>
                                    <p:set>
                                      <p:cBhvr>
                                        <p:cTn id="56" dur="1" fill="hold">
                                          <p:stCondLst>
                                            <p:cond delay="0"/>
                                          </p:stCondLst>
                                        </p:cTn>
                                        <p:tgtEl>
                                          <p:spTgt spid="8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
                                            <p:txEl>
                                              <p:pRg st="3" end="3"/>
                                            </p:txEl>
                                          </p:spTgt>
                                        </p:tgtEl>
                                        <p:attrNameLst>
                                          <p:attrName>style.visibility</p:attrName>
                                        </p:attrNameLst>
                                      </p:cBhvr>
                                      <p:to>
                                        <p:strVal val="visible"/>
                                      </p:to>
                                    </p:set>
                                    <p:animEffect transition="in" filter="fade">
                                      <p:cBhvr>
                                        <p:cTn id="61" dur="500"/>
                                        <p:tgtEl>
                                          <p:spTgt spid="2">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
                                            <p:txEl>
                                              <p:pRg st="4" end="4"/>
                                            </p:txEl>
                                          </p:spTgt>
                                        </p:tgtEl>
                                        <p:attrNameLst>
                                          <p:attrName>style.visibility</p:attrName>
                                        </p:attrNameLst>
                                      </p:cBhvr>
                                      <p:to>
                                        <p:strVal val="visible"/>
                                      </p:to>
                                    </p:set>
                                    <p:animEffect transition="in" filter="fade">
                                      <p:cBhvr>
                                        <p:cTn id="64" dur="500"/>
                                        <p:tgtEl>
                                          <p:spTgt spid="2">
                                            <p:txEl>
                                              <p:pRg st="4" end="4"/>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
                                            <p:txEl>
                                              <p:pRg st="5" end="5"/>
                                            </p:txEl>
                                          </p:spTgt>
                                        </p:tgtEl>
                                        <p:attrNameLst>
                                          <p:attrName>style.visibility</p:attrName>
                                        </p:attrNameLst>
                                      </p:cBhvr>
                                      <p:to>
                                        <p:strVal val="visible"/>
                                      </p:to>
                                    </p:set>
                                    <p:animEffect transition="in" filter="fade">
                                      <p:cBhvr>
                                        <p:cTn id="72" dur="500"/>
                                        <p:tgtEl>
                                          <p:spTgt spid="2">
                                            <p:txEl>
                                              <p:pRg st="5" end="5"/>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
                                            <p:txEl>
                                              <p:pRg st="6" end="6"/>
                                            </p:txEl>
                                          </p:spTgt>
                                        </p:tgtEl>
                                        <p:attrNameLst>
                                          <p:attrName>style.visibility</p:attrName>
                                        </p:attrNameLst>
                                      </p:cBhvr>
                                      <p:to>
                                        <p:strVal val="visible"/>
                                      </p:to>
                                    </p:set>
                                    <p:animEffect transition="in" filter="fade">
                                      <p:cBhvr>
                                        <p:cTn id="75" dur="500"/>
                                        <p:tgtEl>
                                          <p:spTgt spid="2">
                                            <p:txEl>
                                              <p:pRg st="6" end="6"/>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
                                            <p:txEl>
                                              <p:pRg st="7" end="7"/>
                                            </p:txEl>
                                          </p:spTgt>
                                        </p:tgtEl>
                                        <p:attrNameLst>
                                          <p:attrName>style.visibility</p:attrName>
                                        </p:attrNameLst>
                                      </p:cBhvr>
                                      <p:to>
                                        <p:strVal val="visible"/>
                                      </p:to>
                                    </p:set>
                                    <p:animEffect transition="in" filter="fade">
                                      <p:cBhvr>
                                        <p:cTn id="78" dur="500"/>
                                        <p:tgtEl>
                                          <p:spTgt spid="2">
                                            <p:txEl>
                                              <p:pRg st="7" end="7"/>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
                                            <p:txEl>
                                              <p:pRg st="8" end="8"/>
                                            </p:txEl>
                                          </p:spTgt>
                                        </p:tgtEl>
                                        <p:attrNameLst>
                                          <p:attrName>style.visibility</p:attrName>
                                        </p:attrNameLst>
                                      </p:cBhvr>
                                      <p:to>
                                        <p:strVal val="visible"/>
                                      </p:to>
                                    </p:set>
                                    <p:animEffect transition="in" filter="fade">
                                      <p:cBhvr>
                                        <p:cTn id="8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82" grpId="0" animBg="1"/>
      <p:bldP spid="8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58A7E8-673A-4442-950A-3B7B01FD0ADF}"/>
              </a:ext>
            </a:extLst>
          </p:cNvPr>
          <p:cNvSpPr>
            <a:spLocks noGrp="1"/>
          </p:cNvSpPr>
          <p:nvPr>
            <p:ph idx="1"/>
          </p:nvPr>
        </p:nvSpPr>
        <p:spPr/>
        <p:txBody>
          <a:bodyPr>
            <a:normAutofit fontScale="92500" lnSpcReduction="10000"/>
          </a:bodyPr>
          <a:lstStyle/>
          <a:p>
            <a:pPr marL="0" indent="0">
              <a:buNone/>
            </a:pPr>
            <a:r>
              <a:rPr lang="en-CA" dirty="0">
                <a:solidFill>
                  <a:schemeClr val="accent5">
                    <a:lumMod val="75000"/>
                  </a:schemeClr>
                </a:solidFill>
              </a:rPr>
              <a:t>Optional arguments:</a:t>
            </a:r>
          </a:p>
          <a:p>
            <a:r>
              <a:rPr lang="en-CA" sz="2400" spc="-107" dirty="0">
                <a:solidFill>
                  <a:schemeClr val="bg2">
                    <a:lumMod val="10000"/>
                  </a:schemeClr>
                </a:solidFill>
                <a:latin typeface="Lucida Console" panose="020B0609040504020204" pitchFamily="49" charset="0"/>
                <a:cs typeface="Courier New" panose="02070309020205020404" pitchFamily="49" charset="0"/>
              </a:rPr>
              <a:t>Formula</a:t>
            </a:r>
            <a:r>
              <a:rPr lang="en-US" dirty="0"/>
              <a:t> </a:t>
            </a:r>
            <a:r>
              <a:rPr lang="en-US" dirty="0">
                <a:solidFill>
                  <a:schemeClr val="accent5">
                    <a:lumMod val="75000"/>
                  </a:schemeClr>
                </a:solidFill>
              </a:rPr>
              <a:t>– </a:t>
            </a:r>
            <a:r>
              <a:rPr lang="en-CA" dirty="0">
                <a:solidFill>
                  <a:schemeClr val="accent5">
                    <a:lumMod val="75000"/>
                  </a:schemeClr>
                </a:solidFill>
              </a:rPr>
              <a:t>effects of covariates on transition probability</a:t>
            </a:r>
          </a:p>
          <a:p>
            <a:pPr lvl="1"/>
            <a:r>
              <a:rPr lang="en-CA" dirty="0">
                <a:solidFill>
                  <a:srgbClr val="75BFC6"/>
                </a:solidFill>
              </a:rPr>
              <a:t>E.g., </a:t>
            </a:r>
            <a:r>
              <a:rPr lang="en-CA" dirty="0">
                <a:solidFill>
                  <a:schemeClr val="bg2">
                    <a:lumMod val="10000"/>
                  </a:schemeClr>
                </a:solidFill>
                <a:latin typeface="Lucida Console" panose="020B0609040504020204" pitchFamily="49" charset="0"/>
                <a:cs typeface="Courier New" panose="02070309020205020404" pitchFamily="49" charset="0"/>
              </a:rPr>
              <a:t>formula= ~bathy</a:t>
            </a:r>
          </a:p>
          <a:p>
            <a:r>
              <a:rPr lang="en-CA" dirty="0" err="1">
                <a:solidFill>
                  <a:schemeClr val="bg2">
                    <a:lumMod val="10000"/>
                  </a:schemeClr>
                </a:solidFill>
                <a:latin typeface="Lucida Console" panose="020B0609040504020204" pitchFamily="49" charset="0"/>
                <a:cs typeface="Courier New" panose="02070309020205020404" pitchFamily="49" charset="0"/>
              </a:rPr>
              <a:t>estAngleMean</a:t>
            </a:r>
            <a:r>
              <a:rPr lang="en-US" dirty="0"/>
              <a:t> </a:t>
            </a:r>
            <a:r>
              <a:rPr lang="en-US" dirty="0">
                <a:solidFill>
                  <a:schemeClr val="accent5">
                    <a:lumMod val="75000"/>
                  </a:schemeClr>
                </a:solidFill>
              </a:rPr>
              <a:t>– </a:t>
            </a:r>
            <a:r>
              <a:rPr lang="en-CA" dirty="0">
                <a:solidFill>
                  <a:schemeClr val="accent5">
                    <a:lumMod val="75000"/>
                  </a:schemeClr>
                </a:solidFill>
              </a:rPr>
              <a:t>Whether to estimate mean turning angle (default=F)</a:t>
            </a:r>
          </a:p>
          <a:p>
            <a:r>
              <a:rPr lang="en-CA" dirty="0" err="1">
                <a:solidFill>
                  <a:schemeClr val="bg2">
                    <a:lumMod val="10000"/>
                  </a:schemeClr>
                </a:solidFill>
                <a:latin typeface="Lucida Console" panose="020B0609040504020204" pitchFamily="49" charset="0"/>
                <a:cs typeface="Courier New" panose="02070309020205020404" pitchFamily="49" charset="0"/>
              </a:rPr>
              <a:t>circularAngleMean</a:t>
            </a:r>
            <a:r>
              <a:rPr lang="en-CA" dirty="0"/>
              <a:t> </a:t>
            </a:r>
            <a:r>
              <a:rPr lang="en-US" dirty="0">
                <a:solidFill>
                  <a:schemeClr val="accent5">
                    <a:lumMod val="75000"/>
                  </a:schemeClr>
                </a:solidFill>
              </a:rPr>
              <a:t>– </a:t>
            </a:r>
            <a:r>
              <a:rPr lang="en-CA" dirty="0">
                <a:solidFill>
                  <a:schemeClr val="accent5">
                    <a:lumMod val="75000"/>
                  </a:schemeClr>
                </a:solidFill>
              </a:rPr>
              <a:t>Whether to use a circular-circular distribution for turn angle (use if examining bias relative to multiple factors or if expect non-linear relationship; default = circular-linear)</a:t>
            </a:r>
          </a:p>
          <a:p>
            <a:r>
              <a:rPr lang="en-CA" dirty="0" err="1">
                <a:solidFill>
                  <a:schemeClr val="bg2">
                    <a:lumMod val="10000"/>
                  </a:schemeClr>
                </a:solidFill>
                <a:latin typeface="Lucida Console" panose="020B0609040504020204" pitchFamily="49" charset="0"/>
                <a:cs typeface="Courier New" panose="02070309020205020404" pitchFamily="49" charset="0"/>
              </a:rPr>
              <a:t>stateNames</a:t>
            </a:r>
            <a:r>
              <a:rPr lang="en-CA" dirty="0"/>
              <a:t> </a:t>
            </a:r>
            <a:r>
              <a:rPr lang="en-US" dirty="0">
                <a:solidFill>
                  <a:schemeClr val="accent5">
                    <a:lumMod val="75000"/>
                  </a:schemeClr>
                </a:solidFill>
              </a:rPr>
              <a:t>– names associated with each </a:t>
            </a:r>
            <a:r>
              <a:rPr lang="en-US" dirty="0" err="1">
                <a:solidFill>
                  <a:schemeClr val="accent5">
                    <a:lumMod val="75000"/>
                  </a:schemeClr>
                </a:solidFill>
              </a:rPr>
              <a:t>behavioural</a:t>
            </a:r>
            <a:r>
              <a:rPr lang="en-US" dirty="0">
                <a:solidFill>
                  <a:schemeClr val="accent5">
                    <a:lumMod val="75000"/>
                  </a:schemeClr>
                </a:solidFill>
              </a:rPr>
              <a:t> state</a:t>
            </a:r>
          </a:p>
          <a:p>
            <a:r>
              <a:rPr lang="en-CA" dirty="0" err="1">
                <a:solidFill>
                  <a:schemeClr val="bg2">
                    <a:lumMod val="10000"/>
                  </a:schemeClr>
                </a:solidFill>
                <a:latin typeface="Lucida Console" panose="020B0609040504020204" pitchFamily="49" charset="0"/>
                <a:cs typeface="Courier New" panose="02070309020205020404" pitchFamily="49" charset="0"/>
              </a:rPr>
              <a:t>retryFits</a:t>
            </a:r>
            <a:r>
              <a:rPr lang="en-CA" dirty="0"/>
              <a:t> </a:t>
            </a:r>
            <a:r>
              <a:rPr lang="en-US" dirty="0">
                <a:solidFill>
                  <a:schemeClr val="accent5">
                    <a:lumMod val="75000"/>
                  </a:schemeClr>
                </a:solidFill>
              </a:rPr>
              <a:t>–  number of times to attempt to fit the model </a:t>
            </a:r>
            <a:endParaRPr lang="en-CA" dirty="0">
              <a:solidFill>
                <a:schemeClr val="accent5">
                  <a:lumMod val="75000"/>
                </a:schemeClr>
              </a:solidFill>
              <a:latin typeface="Lucida Console" panose="020B0609040504020204" pitchFamily="49" charset="0"/>
              <a:cs typeface="Courier New" panose="02070309020205020404" pitchFamily="49" charset="0"/>
            </a:endParaRPr>
          </a:p>
          <a:p>
            <a:r>
              <a:rPr lang="en-CA" dirty="0">
                <a:solidFill>
                  <a:schemeClr val="bg2">
                    <a:lumMod val="10000"/>
                  </a:schemeClr>
                </a:solidFill>
                <a:latin typeface="Lucida Console" panose="020B0609040504020204" pitchFamily="49" charset="0"/>
                <a:cs typeface="Courier New" panose="02070309020205020404" pitchFamily="49" charset="0"/>
              </a:rPr>
              <a:t>DM</a:t>
            </a:r>
            <a:r>
              <a:rPr lang="en-US" dirty="0"/>
              <a:t>, </a:t>
            </a:r>
            <a:r>
              <a:rPr lang="en-CA" dirty="0" err="1">
                <a:solidFill>
                  <a:schemeClr val="bg2">
                    <a:lumMod val="10000"/>
                  </a:schemeClr>
                </a:solidFill>
                <a:latin typeface="Lucida Console" panose="020B0609040504020204" pitchFamily="49" charset="0"/>
                <a:cs typeface="Courier New" panose="02070309020205020404" pitchFamily="49" charset="0"/>
              </a:rPr>
              <a:t>workBounds</a:t>
            </a:r>
            <a:r>
              <a:rPr lang="en-US" dirty="0"/>
              <a:t>, </a:t>
            </a:r>
            <a:r>
              <a:rPr lang="en-CA" dirty="0" err="1">
                <a:solidFill>
                  <a:schemeClr val="bg2">
                    <a:lumMod val="10000"/>
                  </a:schemeClr>
                </a:solidFill>
                <a:latin typeface="Lucida Console" panose="020B0609040504020204" pitchFamily="49" charset="0"/>
                <a:cs typeface="Courier New" panose="02070309020205020404" pitchFamily="49" charset="0"/>
              </a:rPr>
              <a:t>betaCons</a:t>
            </a:r>
            <a:r>
              <a:rPr lang="en-US" dirty="0"/>
              <a:t>, </a:t>
            </a:r>
            <a:r>
              <a:rPr lang="en-CA" dirty="0" err="1">
                <a:solidFill>
                  <a:schemeClr val="bg2">
                    <a:lumMod val="10000"/>
                  </a:schemeClr>
                </a:solidFill>
                <a:latin typeface="Lucida Console" panose="020B0609040504020204" pitchFamily="49" charset="0"/>
                <a:cs typeface="Courier New" panose="02070309020205020404" pitchFamily="49" charset="0"/>
              </a:rPr>
              <a:t>fixPar</a:t>
            </a:r>
            <a:r>
              <a:rPr lang="en-US" dirty="0"/>
              <a:t>, …</a:t>
            </a:r>
            <a:endParaRPr lang="en-CA" dirty="0">
              <a:solidFill>
                <a:schemeClr val="bg2">
                  <a:lumMod val="10000"/>
                </a:schemeClr>
              </a:solidFill>
              <a:latin typeface="Lucida Console" panose="020B06090405040202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4CB58DD9-7462-4F66-B011-DAC7CF9A358D}"/>
              </a:ext>
            </a:extLst>
          </p:cNvPr>
          <p:cNvSpPr>
            <a:spLocks noGrp="1"/>
          </p:cNvSpPr>
          <p:nvPr>
            <p:ph type="sldNum" sz="quarter" idx="12"/>
          </p:nvPr>
        </p:nvSpPr>
        <p:spPr/>
        <p:txBody>
          <a:bodyPr/>
          <a:lstStyle/>
          <a:p>
            <a:fld id="{E50A8D5F-7A10-4D19-B2BD-04FE5CA3B31F}" type="slidenum">
              <a:rPr lang="en-US" smtClean="0"/>
              <a:pPr/>
              <a:t>29</a:t>
            </a:fld>
            <a:endParaRPr lang="en-US" dirty="0"/>
          </a:p>
        </p:txBody>
      </p:sp>
      <p:sp>
        <p:nvSpPr>
          <p:cNvPr id="4" name="Title 3">
            <a:extLst>
              <a:ext uri="{FF2B5EF4-FFF2-40B4-BE49-F238E27FC236}">
                <a16:creationId xmlns:a16="http://schemas.microsoft.com/office/drawing/2014/main" id="{D59B0DCA-D1B0-4D44-8C96-53954CF5FE58}"/>
              </a:ext>
            </a:extLst>
          </p:cNvPr>
          <p:cNvSpPr>
            <a:spLocks noGrp="1"/>
          </p:cNvSpPr>
          <p:nvPr>
            <p:ph type="title"/>
          </p:nvPr>
        </p:nvSpPr>
        <p:spPr/>
        <p:txBody>
          <a:bodyPr/>
          <a:lstStyle/>
          <a:p>
            <a:r>
              <a:rPr lang="en-US" dirty="0" err="1">
                <a:latin typeface="Lucida Console" panose="020B0609040504020204" pitchFamily="49" charset="0"/>
              </a:rPr>
              <a:t>fitHMM</a:t>
            </a:r>
            <a:r>
              <a:rPr lang="en-US" dirty="0">
                <a:latin typeface="Lucida Console" panose="020B0609040504020204" pitchFamily="49" charset="0"/>
              </a:rPr>
              <a:t>(data, …)</a:t>
            </a:r>
          </a:p>
        </p:txBody>
      </p:sp>
      <p:grpSp>
        <p:nvGrpSpPr>
          <p:cNvPr id="5" name="Group 4">
            <a:extLst>
              <a:ext uri="{FF2B5EF4-FFF2-40B4-BE49-F238E27FC236}">
                <a16:creationId xmlns:a16="http://schemas.microsoft.com/office/drawing/2014/main" id="{ACBC9ED0-0CBD-44A3-83B1-AE741B6459CC}"/>
              </a:ext>
            </a:extLst>
          </p:cNvPr>
          <p:cNvGrpSpPr/>
          <p:nvPr/>
        </p:nvGrpSpPr>
        <p:grpSpPr>
          <a:xfrm>
            <a:off x="10284605" y="1621159"/>
            <a:ext cx="1453526" cy="1085205"/>
            <a:chOff x="3855286" y="1529525"/>
            <a:chExt cx="2128108" cy="1588848"/>
          </a:xfrm>
        </p:grpSpPr>
        <p:sp>
          <p:nvSpPr>
            <p:cNvPr id="6" name="Freeform: Shape 5">
              <a:extLst>
                <a:ext uri="{FF2B5EF4-FFF2-40B4-BE49-F238E27FC236}">
                  <a16:creationId xmlns:a16="http://schemas.microsoft.com/office/drawing/2014/main" id="{5243B16E-C760-4CE9-840D-41468F000BD6}"/>
                </a:ext>
              </a:extLst>
            </p:cNvPr>
            <p:cNvSpPr/>
            <p:nvPr/>
          </p:nvSpPr>
          <p:spPr>
            <a:xfrm>
              <a:off x="5188682" y="1529525"/>
              <a:ext cx="529055" cy="529055"/>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grpSp>
          <p:nvGrpSpPr>
            <p:cNvPr id="7" name="Group 6">
              <a:extLst>
                <a:ext uri="{FF2B5EF4-FFF2-40B4-BE49-F238E27FC236}">
                  <a16:creationId xmlns:a16="http://schemas.microsoft.com/office/drawing/2014/main" id="{0EFD42A9-83AB-4B19-BAF1-3D496E560878}"/>
                </a:ext>
              </a:extLst>
            </p:cNvPr>
            <p:cNvGrpSpPr/>
            <p:nvPr/>
          </p:nvGrpSpPr>
          <p:grpSpPr>
            <a:xfrm>
              <a:off x="3855286" y="1561920"/>
              <a:ext cx="2128108" cy="1556453"/>
              <a:chOff x="7431114" y="3322415"/>
              <a:chExt cx="3244781" cy="2373164"/>
            </a:xfrm>
          </p:grpSpPr>
          <p:sp>
            <p:nvSpPr>
              <p:cNvPr id="8" name="State Drift">
                <a:extLst>
                  <a:ext uri="{FF2B5EF4-FFF2-40B4-BE49-F238E27FC236}">
                    <a16:creationId xmlns:a16="http://schemas.microsoft.com/office/drawing/2014/main" id="{E51912DD-3178-49C2-8704-E6A9B5D4F514}"/>
                  </a:ext>
                </a:extLst>
              </p:cNvPr>
              <p:cNvSpPr>
                <a:spLocks noChangeAspect="1" noEditPoints="1" noChangeArrowheads="1" noChangeShapeType="1"/>
              </p:cNvSpPr>
              <p:nvPr/>
            </p:nvSpPr>
            <p:spPr bwMode="auto">
              <a:xfrm rot="16200000" flipH="1">
                <a:off x="8667262" y="4623014"/>
                <a:ext cx="727095" cy="726882"/>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sp>
            <p:nvSpPr>
              <p:cNvPr id="9" name="rounded triangle">
                <a:extLst>
                  <a:ext uri="{FF2B5EF4-FFF2-40B4-BE49-F238E27FC236}">
                    <a16:creationId xmlns:a16="http://schemas.microsoft.com/office/drawing/2014/main" id="{0F527B43-B513-460E-85A8-4E94FA762406}"/>
                  </a:ext>
                </a:extLst>
              </p:cNvPr>
              <p:cNvSpPr/>
              <p:nvPr/>
            </p:nvSpPr>
            <p:spPr>
              <a:xfrm flipH="1" flipV="1">
                <a:off x="7791423" y="3322415"/>
                <a:ext cx="823184" cy="749031"/>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nvGrpSpPr>
              <p:cNvPr id="10" name="Group 9">
                <a:extLst>
                  <a:ext uri="{FF2B5EF4-FFF2-40B4-BE49-F238E27FC236}">
                    <a16:creationId xmlns:a16="http://schemas.microsoft.com/office/drawing/2014/main" id="{F7DBDA92-9A43-4ACF-84ED-E5C1507CF305}"/>
                  </a:ext>
                </a:extLst>
              </p:cNvPr>
              <p:cNvGrpSpPr/>
              <p:nvPr/>
            </p:nvGrpSpPr>
            <p:grpSpPr>
              <a:xfrm>
                <a:off x="8378236" y="4024764"/>
                <a:ext cx="461719" cy="655275"/>
                <a:chOff x="8076935" y="4477313"/>
                <a:chExt cx="461719" cy="655275"/>
              </a:xfrm>
            </p:grpSpPr>
            <p:cxnSp>
              <p:nvCxnSpPr>
                <p:cNvPr id="20" name="Straight Arrow Connector 19">
                  <a:extLst>
                    <a:ext uri="{FF2B5EF4-FFF2-40B4-BE49-F238E27FC236}">
                      <a16:creationId xmlns:a16="http://schemas.microsoft.com/office/drawing/2014/main" id="{0DB28F6D-8448-4381-BB1F-1F3BA8F17BD7}"/>
                    </a:ext>
                  </a:extLst>
                </p:cNvPr>
                <p:cNvCxnSpPr>
                  <a:cxnSpLocks/>
                </p:cNvCxnSpPr>
                <p:nvPr/>
              </p:nvCxnSpPr>
              <p:spPr>
                <a:xfrm>
                  <a:off x="8149538" y="4477313"/>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72907C-3445-4E09-AB1C-3D7548A73452}"/>
                    </a:ext>
                  </a:extLst>
                </p:cNvPr>
                <p:cNvCxnSpPr>
                  <a:cxnSpLocks/>
                </p:cNvCxnSpPr>
                <p:nvPr/>
              </p:nvCxnSpPr>
              <p:spPr>
                <a:xfrm flipH="1" flipV="1">
                  <a:off x="8076935" y="4557577"/>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C974C13-CFC9-4154-868D-F142B12B426E}"/>
                  </a:ext>
                </a:extLst>
              </p:cNvPr>
              <p:cNvGrpSpPr/>
              <p:nvPr/>
            </p:nvGrpSpPr>
            <p:grpSpPr>
              <a:xfrm>
                <a:off x="7431114" y="3396429"/>
                <a:ext cx="2405198" cy="2299150"/>
                <a:chOff x="7129813" y="3848978"/>
                <a:chExt cx="2405198" cy="2299150"/>
              </a:xfrm>
            </p:grpSpPr>
            <p:sp>
              <p:nvSpPr>
                <p:cNvPr id="16" name="Arc 51">
                  <a:extLst>
                    <a:ext uri="{FF2B5EF4-FFF2-40B4-BE49-F238E27FC236}">
                      <a16:creationId xmlns:a16="http://schemas.microsoft.com/office/drawing/2014/main" id="{D787E381-C99A-4C67-9275-6C7C0F47A86C}"/>
                    </a:ext>
                  </a:extLst>
                </p:cNvPr>
                <p:cNvSpPr>
                  <a:spLocks noChangeAspect="1" noEditPoints="1" noChangeArrowheads="1" noChangeShapeType="1"/>
                </p:cNvSpPr>
                <p:nvPr/>
              </p:nvSpPr>
              <p:spPr bwMode="auto">
                <a:xfrm rot="8159664">
                  <a:off x="7129813" y="38489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p:spPr>
              <p:txBody>
                <a:bodyPr vert="horz" wrap="square" lIns="91440" tIns="45720" rIns="91440" bIns="45720" numCol="1" anchor="ctr" anchorCtr="0" compatLnSpc="1">
                  <a:prstTxWarp prst="textNoShape">
                    <a:avLst/>
                  </a:prstTxWarp>
                </a:bodyPr>
                <a:lstStyle/>
                <a:p>
                  <a:endParaRPr lang="en-CA" sz="2400" dirty="0"/>
                </a:p>
              </p:txBody>
            </p:sp>
            <p:sp>
              <p:nvSpPr>
                <p:cNvPr id="17" name="Arc 50">
                  <a:extLst>
                    <a:ext uri="{FF2B5EF4-FFF2-40B4-BE49-F238E27FC236}">
                      <a16:creationId xmlns:a16="http://schemas.microsoft.com/office/drawing/2014/main" id="{8EF33014-9892-4F86-989D-5B42FC3A643F}"/>
                    </a:ext>
                  </a:extLst>
                </p:cNvPr>
                <p:cNvSpPr>
                  <a:spLocks noChangeAspect="1" noEditPoints="1" noChangeArrowheads="1" noChangeShapeType="1"/>
                </p:cNvSpPr>
                <p:nvPr/>
              </p:nvSpPr>
              <p:spPr bwMode="auto">
                <a:xfrm rot="13500000" flipH="1" flipV="1">
                  <a:off x="8578528" y="5754311"/>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p:spPr>
              <p:txBody>
                <a:bodyPr vert="horz" wrap="square" lIns="91440" tIns="45720" rIns="91440" bIns="45720" numCol="1" anchor="ctr" anchorCtr="0" compatLnSpc="1">
                  <a:prstTxWarp prst="textNoShape">
                    <a:avLst/>
                  </a:prstTxWarp>
                </a:bodyPr>
                <a:lstStyle/>
                <a:p>
                  <a:endParaRPr lang="en-CA" sz="2400" dirty="0"/>
                </a:p>
              </p:txBody>
            </p:sp>
            <p:cxnSp>
              <p:nvCxnSpPr>
                <p:cNvPr id="18" name="Straight Arrow Connector 17">
                  <a:extLst>
                    <a:ext uri="{FF2B5EF4-FFF2-40B4-BE49-F238E27FC236}">
                      <a16:creationId xmlns:a16="http://schemas.microsoft.com/office/drawing/2014/main" id="{6942441C-FC13-421A-A0A5-0548985F5FC7}"/>
                    </a:ext>
                  </a:extLst>
                </p:cNvPr>
                <p:cNvCxnSpPr>
                  <a:cxnSpLocks/>
                </p:cNvCxnSpPr>
                <p:nvPr/>
              </p:nvCxnSpPr>
              <p:spPr>
                <a:xfrm flipH="1">
                  <a:off x="8376332" y="4128830"/>
                  <a:ext cx="671151"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2030B4-E0E5-447D-A9D4-5B01443B6E76}"/>
                    </a:ext>
                  </a:extLst>
                </p:cNvPr>
                <p:cNvCxnSpPr>
                  <a:cxnSpLocks/>
                </p:cNvCxnSpPr>
                <p:nvPr/>
              </p:nvCxnSpPr>
              <p:spPr>
                <a:xfrm rot="4500000">
                  <a:off x="9043399" y="4550918"/>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F82BABA-4233-44E5-9E8F-C301D64FBC74}"/>
                  </a:ext>
                </a:extLst>
              </p:cNvPr>
              <p:cNvGrpSpPr/>
              <p:nvPr/>
            </p:nvGrpSpPr>
            <p:grpSpPr>
              <a:xfrm>
                <a:off x="8679019" y="3447229"/>
                <a:ext cx="1996876" cy="1070473"/>
                <a:chOff x="8377718" y="3899778"/>
                <a:chExt cx="1996876" cy="1070473"/>
              </a:xfrm>
            </p:grpSpPr>
            <p:sp>
              <p:nvSpPr>
                <p:cNvPr id="13" name="Arc 50">
                  <a:extLst>
                    <a:ext uri="{FF2B5EF4-FFF2-40B4-BE49-F238E27FC236}">
                      <a16:creationId xmlns:a16="http://schemas.microsoft.com/office/drawing/2014/main" id="{6B0EDA00-B8BA-4F93-92AF-D073EA0B3DBC}"/>
                    </a:ext>
                  </a:extLst>
                </p:cNvPr>
                <p:cNvSpPr>
                  <a:spLocks noChangeAspect="1" noEditPoints="1" noChangeArrowheads="1" noChangeShapeType="1"/>
                </p:cNvSpPr>
                <p:nvPr/>
              </p:nvSpPr>
              <p:spPr bwMode="auto">
                <a:xfrm rot="19267848">
                  <a:off x="9980836" y="38997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p:spPr>
              <p:txBody>
                <a:bodyPr vert="horz" wrap="square" lIns="91440" tIns="45720" rIns="91440" bIns="45720" numCol="1" anchor="ctr" anchorCtr="0" compatLnSpc="1">
                  <a:prstTxWarp prst="textNoShape">
                    <a:avLst/>
                  </a:prstTxWarp>
                </a:bodyPr>
                <a:lstStyle/>
                <a:p>
                  <a:endParaRPr lang="en-CA" sz="2400"/>
                </a:p>
              </p:txBody>
            </p:sp>
            <p:cxnSp>
              <p:nvCxnSpPr>
                <p:cNvPr id="14" name="Straight Arrow Connector 13">
                  <a:extLst>
                    <a:ext uri="{FF2B5EF4-FFF2-40B4-BE49-F238E27FC236}">
                      <a16:creationId xmlns:a16="http://schemas.microsoft.com/office/drawing/2014/main" id="{638C085C-4334-43E6-8D2D-89CD614B6234}"/>
                    </a:ext>
                  </a:extLst>
                </p:cNvPr>
                <p:cNvCxnSpPr>
                  <a:cxnSpLocks/>
                </p:cNvCxnSpPr>
                <p:nvPr/>
              </p:nvCxnSpPr>
              <p:spPr>
                <a:xfrm>
                  <a:off x="8377718" y="4017052"/>
                  <a:ext cx="686072"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E60634-02C9-4AC3-8C0E-2C4A36DB2836}"/>
                    </a:ext>
                  </a:extLst>
                </p:cNvPr>
                <p:cNvCxnSpPr>
                  <a:cxnSpLocks/>
                </p:cNvCxnSpPr>
                <p:nvPr/>
              </p:nvCxnSpPr>
              <p:spPr>
                <a:xfrm rot="4500000" flipH="1" flipV="1">
                  <a:off x="8975644" y="4494441"/>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grpSp>
      <p:pic>
        <p:nvPicPr>
          <p:cNvPr id="24" name="Picture 23">
            <a:extLst>
              <a:ext uri="{FF2B5EF4-FFF2-40B4-BE49-F238E27FC236}">
                <a16:creationId xmlns:a16="http://schemas.microsoft.com/office/drawing/2014/main" id="{B7DA0917-643A-4109-977F-A2D372195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2946" y="1764660"/>
            <a:ext cx="687442" cy="679390"/>
          </a:xfrm>
          <a:prstGeom prst="rect">
            <a:avLst/>
          </a:prstGeom>
        </p:spPr>
      </p:pic>
      <p:cxnSp>
        <p:nvCxnSpPr>
          <p:cNvPr id="25" name="Straight Arrow Connector 24">
            <a:extLst>
              <a:ext uri="{FF2B5EF4-FFF2-40B4-BE49-F238E27FC236}">
                <a16:creationId xmlns:a16="http://schemas.microsoft.com/office/drawing/2014/main" id="{E02CCBFC-216A-4FBB-9717-09E01BB67973}"/>
              </a:ext>
            </a:extLst>
          </p:cNvPr>
          <p:cNvCxnSpPr>
            <a:cxnSpLocks/>
          </p:cNvCxnSpPr>
          <p:nvPr/>
        </p:nvCxnSpPr>
        <p:spPr>
          <a:xfrm>
            <a:off x="9988417" y="2119224"/>
            <a:ext cx="292578" cy="0"/>
          </a:xfrm>
          <a:prstGeom prst="straightConnector1">
            <a:avLst/>
          </a:prstGeom>
          <a:ln w="28575">
            <a:solidFill>
              <a:srgbClr val="08408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42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35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500"/>
                                        <p:tgtEl>
                                          <p:spTgt spid="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fade">
                                      <p:cBhvr>
                                        <p:cTn id="37" dur="500"/>
                                        <p:tgtEl>
                                          <p:spTgt spid="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Effect transition="in" filter="fade">
                                      <p:cBhvr>
                                        <p:cTn id="47" dur="500"/>
                                        <p:tgtEl>
                                          <p:spTgt spid="2">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Effect transition="in" filter="fade">
                                      <p:cBhvr>
                                        <p:cTn id="5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US" cap="all" dirty="0">
                <a:solidFill>
                  <a:srgbClr val="000000"/>
                </a:solidFill>
              </a:rPr>
              <a:t>Motivation </a:t>
            </a:r>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3</a:t>
            </a:fld>
            <a:endParaRPr lang="en-US" dirty="0"/>
          </a:p>
        </p:txBody>
      </p:sp>
    </p:spTree>
    <p:extLst>
      <p:ext uri="{BB962C8B-B14F-4D97-AF65-F5344CB8AC3E}">
        <p14:creationId xmlns:p14="http://schemas.microsoft.com/office/powerpoint/2010/main" val="551768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ird with a device attached to its wings&#10;&#10;Description automatically generated">
            <a:extLst>
              <a:ext uri="{FF2B5EF4-FFF2-40B4-BE49-F238E27FC236}">
                <a16:creationId xmlns:a16="http://schemas.microsoft.com/office/drawing/2014/main" id="{DA10FCD4-0EAE-51A1-789B-92233F5BD729}"/>
              </a:ext>
            </a:extLst>
          </p:cNvPr>
          <p:cNvPicPr>
            <a:picLocks noChangeAspect="1"/>
          </p:cNvPicPr>
          <p:nvPr/>
        </p:nvPicPr>
        <p:blipFill rotWithShape="1">
          <a:blip r:embed="rId3">
            <a:alphaModFix amt="60000"/>
          </a:blip>
          <a:srcRect l="7140" r="7813"/>
          <a:stretch/>
        </p:blipFill>
        <p:spPr>
          <a:xfrm>
            <a:off x="8167197" y="3475821"/>
            <a:ext cx="4003019" cy="3388883"/>
          </a:xfrm>
          <a:prstGeom prst="rect">
            <a:avLst/>
          </a:prstGeom>
        </p:spPr>
      </p:pic>
      <p:pic>
        <p:nvPicPr>
          <p:cNvPr id="7" name="Picture 6" descr="A whale fin in the water&#10;&#10;Description automatically generated">
            <a:extLst>
              <a:ext uri="{FF2B5EF4-FFF2-40B4-BE49-F238E27FC236}">
                <a16:creationId xmlns:a16="http://schemas.microsoft.com/office/drawing/2014/main" id="{64A1062E-79C4-9D86-1193-F48CBA5FF284}"/>
              </a:ext>
            </a:extLst>
          </p:cNvPr>
          <p:cNvPicPr>
            <a:picLocks noChangeAspect="1"/>
          </p:cNvPicPr>
          <p:nvPr/>
        </p:nvPicPr>
        <p:blipFill rotWithShape="1">
          <a:blip r:embed="rId4">
            <a:alphaModFix amt="60000"/>
          </a:blip>
          <a:srcRect l="12478" r="12481" b="3"/>
          <a:stretch/>
        </p:blipFill>
        <p:spPr>
          <a:xfrm>
            <a:off x="4084651" y="3469102"/>
            <a:ext cx="4014047" cy="3383270"/>
          </a:xfrm>
          <a:prstGeom prst="rect">
            <a:avLst/>
          </a:prstGeom>
        </p:spPr>
      </p:pic>
      <p:pic>
        <p:nvPicPr>
          <p:cNvPr id="15" name="Picture 14" descr="A lion with a leather collar&#10;&#10;Description automatically generated">
            <a:extLst>
              <a:ext uri="{FF2B5EF4-FFF2-40B4-BE49-F238E27FC236}">
                <a16:creationId xmlns:a16="http://schemas.microsoft.com/office/drawing/2014/main" id="{E7471E7C-91AC-2A56-238E-B38F88E10B5B}"/>
              </a:ext>
            </a:extLst>
          </p:cNvPr>
          <p:cNvPicPr>
            <a:picLocks noChangeAspect="1"/>
          </p:cNvPicPr>
          <p:nvPr/>
        </p:nvPicPr>
        <p:blipFill rotWithShape="1">
          <a:blip r:embed="rId5">
            <a:alphaModFix amt="70000"/>
          </a:blip>
          <a:srcRect r="1800" b="4"/>
          <a:stretch/>
        </p:blipFill>
        <p:spPr>
          <a:xfrm>
            <a:off x="4095659" y="16231"/>
            <a:ext cx="4003039" cy="3383270"/>
          </a:xfrm>
          <a:prstGeom prst="rect">
            <a:avLst/>
          </a:prstGeom>
        </p:spPr>
      </p:pic>
      <p:pic>
        <p:nvPicPr>
          <p:cNvPr id="11" name="Picture 10" descr="A camel with a collar on its neck&#10;&#10;Description automatically generated">
            <a:extLst>
              <a:ext uri="{FF2B5EF4-FFF2-40B4-BE49-F238E27FC236}">
                <a16:creationId xmlns:a16="http://schemas.microsoft.com/office/drawing/2014/main" id="{9F9223A7-C889-2A95-BD77-D36F8793F0CC}"/>
              </a:ext>
            </a:extLst>
          </p:cNvPr>
          <p:cNvPicPr>
            <a:picLocks noChangeAspect="1"/>
          </p:cNvPicPr>
          <p:nvPr/>
        </p:nvPicPr>
        <p:blipFill rotWithShape="1">
          <a:blip r:embed="rId6">
            <a:alphaModFix amt="70000"/>
          </a:blip>
          <a:srcRect l="2315" r="11160" b="-2"/>
          <a:stretch/>
        </p:blipFill>
        <p:spPr>
          <a:xfrm>
            <a:off x="8167197" y="13419"/>
            <a:ext cx="4003019" cy="3388893"/>
          </a:xfrm>
          <a:prstGeom prst="rect">
            <a:avLst/>
          </a:prstGeom>
        </p:spPr>
      </p:pic>
      <p:pic>
        <p:nvPicPr>
          <p:cNvPr id="9" name="Picture 8" descr="A seal with a needle on its head&#10;&#10;Description automatically generated">
            <a:extLst>
              <a:ext uri="{FF2B5EF4-FFF2-40B4-BE49-F238E27FC236}">
                <a16:creationId xmlns:a16="http://schemas.microsoft.com/office/drawing/2014/main" id="{887492BA-ED3D-3F7B-2991-D363176FB70E}"/>
              </a:ext>
            </a:extLst>
          </p:cNvPr>
          <p:cNvPicPr>
            <a:picLocks noChangeAspect="1"/>
          </p:cNvPicPr>
          <p:nvPr/>
        </p:nvPicPr>
        <p:blipFill rotWithShape="1">
          <a:blip r:embed="rId7">
            <a:alphaModFix amt="60000"/>
          </a:blip>
          <a:srcRect l="15169" r="3" b="3"/>
          <a:stretch/>
        </p:blipFill>
        <p:spPr>
          <a:xfrm>
            <a:off x="2105" y="3481424"/>
            <a:ext cx="4014047" cy="3383280"/>
          </a:xfrm>
          <a:prstGeom prst="rect">
            <a:avLst/>
          </a:prstGeom>
          <a:scene3d>
            <a:camera prst="orthographicFront">
              <a:rot lat="0" lon="10799978" rev="0"/>
            </a:camera>
            <a:lightRig rig="threePt" dir="t"/>
          </a:scene3d>
        </p:spPr>
      </p:pic>
      <p:pic>
        <p:nvPicPr>
          <p:cNvPr id="13" name="Picture 12" descr="A cheetah with a collar&#10;&#10;Description automatically generated">
            <a:extLst>
              <a:ext uri="{FF2B5EF4-FFF2-40B4-BE49-F238E27FC236}">
                <a16:creationId xmlns:a16="http://schemas.microsoft.com/office/drawing/2014/main" id="{A666288B-E18A-ADE6-C9ED-8CBE0716ED5F}"/>
              </a:ext>
            </a:extLst>
          </p:cNvPr>
          <p:cNvPicPr>
            <a:picLocks noChangeAspect="1"/>
          </p:cNvPicPr>
          <p:nvPr/>
        </p:nvPicPr>
        <p:blipFill rotWithShape="1">
          <a:blip r:embed="rId8">
            <a:alphaModFix amt="70000"/>
          </a:blip>
          <a:srcRect l="2507" r="899"/>
          <a:stretch/>
        </p:blipFill>
        <p:spPr>
          <a:xfrm>
            <a:off x="24118" y="40106"/>
            <a:ext cx="3992034" cy="3388893"/>
          </a:xfrm>
          <a:prstGeom prst="rect">
            <a:avLst/>
          </a:prstGeom>
        </p:spPr>
      </p:pic>
      <p:sp>
        <p:nvSpPr>
          <p:cNvPr id="4" name="Slide Number Placeholder 3">
            <a:extLst>
              <a:ext uri="{FF2B5EF4-FFF2-40B4-BE49-F238E27FC236}">
                <a16:creationId xmlns:a16="http://schemas.microsoft.com/office/drawing/2014/main" id="{8488881A-BB8F-C5D5-8841-1555A918290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15F2736-E424-8A44-B577-E146405BD928}" type="slidenum">
              <a:rPr lang="en-US">
                <a:solidFill>
                  <a:srgbClr val="FFFFFF"/>
                </a:solidFill>
              </a:rPr>
              <a:pPr defTabSz="914400">
                <a:spcAft>
                  <a:spcPts val="600"/>
                </a:spcAft>
              </a:pPr>
              <a:t>4</a:t>
            </a:fld>
            <a:endParaRPr lang="en-US">
              <a:solidFill>
                <a:srgbClr val="FFFFFF"/>
              </a:solidFill>
            </a:endParaRPr>
          </a:p>
        </p:txBody>
      </p:sp>
      <p:sp>
        <p:nvSpPr>
          <p:cNvPr id="18" name="TextBox 17">
            <a:extLst>
              <a:ext uri="{FF2B5EF4-FFF2-40B4-BE49-F238E27FC236}">
                <a16:creationId xmlns:a16="http://schemas.microsoft.com/office/drawing/2014/main" id="{365BADFE-6B6D-DC6F-973A-4B141932FBD5}"/>
              </a:ext>
            </a:extLst>
          </p:cNvPr>
          <p:cNvSpPr txBox="1"/>
          <p:nvPr/>
        </p:nvSpPr>
        <p:spPr>
          <a:xfrm>
            <a:off x="5836920" y="4663440"/>
            <a:ext cx="184731" cy="369332"/>
          </a:xfrm>
          <a:prstGeom prst="rect">
            <a:avLst/>
          </a:prstGeom>
          <a:noFill/>
        </p:spPr>
        <p:txBody>
          <a:bodyPr wrap="none" rtlCol="0">
            <a:spAutoFit/>
          </a:bodyPr>
          <a:lstStyle/>
          <a:p>
            <a:endParaRPr lang="en-US"/>
          </a:p>
        </p:txBody>
      </p:sp>
      <p:pic>
        <p:nvPicPr>
          <p:cNvPr id="19" name="Picture 18">
            <a:extLst>
              <a:ext uri="{FF2B5EF4-FFF2-40B4-BE49-F238E27FC236}">
                <a16:creationId xmlns:a16="http://schemas.microsoft.com/office/drawing/2014/main" id="{193385A7-4D73-65C7-A42A-7E2C62CBCBD0}"/>
              </a:ext>
            </a:extLst>
          </p:cNvPr>
          <p:cNvPicPr>
            <a:picLocks noChangeAspect="1"/>
          </p:cNvPicPr>
          <p:nvPr/>
        </p:nvPicPr>
        <p:blipFill>
          <a:blip r:embed="rId9"/>
          <a:stretch>
            <a:fillRect/>
          </a:stretch>
        </p:blipFill>
        <p:spPr>
          <a:xfrm>
            <a:off x="2183178" y="1682129"/>
            <a:ext cx="8271327" cy="3388894"/>
          </a:xfrm>
          <a:prstGeom prst="rect">
            <a:avLst/>
          </a:prstGeom>
        </p:spPr>
      </p:pic>
      <p:sp>
        <p:nvSpPr>
          <p:cNvPr id="25" name="TextBox 24">
            <a:extLst>
              <a:ext uri="{FF2B5EF4-FFF2-40B4-BE49-F238E27FC236}">
                <a16:creationId xmlns:a16="http://schemas.microsoft.com/office/drawing/2014/main" id="{1A03AFF8-0927-CE16-6055-A2CA4CD8E6A4}"/>
              </a:ext>
            </a:extLst>
          </p:cNvPr>
          <p:cNvSpPr txBox="1"/>
          <p:nvPr/>
        </p:nvSpPr>
        <p:spPr>
          <a:xfrm>
            <a:off x="45402" y="6393520"/>
            <a:ext cx="11470341" cy="461665"/>
          </a:xfrm>
          <a:prstGeom prst="rect">
            <a:avLst/>
          </a:prstGeom>
          <a:noFill/>
        </p:spPr>
        <p:txBody>
          <a:bodyPr wrap="square">
            <a:spAutoFit/>
          </a:bodyPr>
          <a:lstStyle/>
          <a:p>
            <a:r>
              <a:rPr lang="en-CA" sz="1200" b="0" i="0" u="none" strike="noStrike" dirty="0">
                <a:solidFill>
                  <a:srgbClr val="222222"/>
                </a:solidFill>
                <a:effectLst/>
                <a:latin typeface="Arial" panose="020B0604020202020204" pitchFamily="34" charset="0"/>
              </a:rPr>
              <a:t>Nathan, R., Monk, C. T., </a:t>
            </a:r>
            <a:r>
              <a:rPr lang="en-CA" sz="1200" b="0" i="0" u="none" strike="noStrike" dirty="0" err="1">
                <a:solidFill>
                  <a:srgbClr val="222222"/>
                </a:solidFill>
                <a:effectLst/>
                <a:latin typeface="Arial" panose="020B0604020202020204" pitchFamily="34" charset="0"/>
              </a:rPr>
              <a:t>Arlinghaus</a:t>
            </a:r>
            <a:r>
              <a:rPr lang="en-CA" sz="1200" b="0" i="0" u="none" strike="noStrike" dirty="0">
                <a:solidFill>
                  <a:srgbClr val="222222"/>
                </a:solidFill>
                <a:effectLst/>
                <a:latin typeface="Arial" panose="020B0604020202020204" pitchFamily="34" charset="0"/>
              </a:rPr>
              <a:t>, R., Adam, T., </a:t>
            </a:r>
            <a:r>
              <a:rPr lang="en-CA" sz="1200" b="0" i="0" u="none" strike="noStrike" dirty="0" err="1">
                <a:solidFill>
                  <a:srgbClr val="222222"/>
                </a:solidFill>
                <a:effectLst/>
                <a:latin typeface="Arial" panose="020B0604020202020204" pitchFamily="34" charset="0"/>
              </a:rPr>
              <a:t>Alós</a:t>
            </a:r>
            <a:r>
              <a:rPr lang="en-CA" sz="1200" b="0" i="0" u="none" strike="noStrike" dirty="0">
                <a:solidFill>
                  <a:srgbClr val="222222"/>
                </a:solidFill>
                <a:effectLst/>
                <a:latin typeface="Arial" panose="020B0604020202020204" pitchFamily="34" charset="0"/>
              </a:rPr>
              <a:t>, J., Assaf, M., ... &amp; </a:t>
            </a:r>
            <a:r>
              <a:rPr lang="en-CA" sz="1200" b="0" i="0" u="none" strike="noStrike" dirty="0" err="1">
                <a:solidFill>
                  <a:srgbClr val="222222"/>
                </a:solidFill>
                <a:effectLst/>
                <a:latin typeface="Arial" panose="020B0604020202020204" pitchFamily="34" charset="0"/>
              </a:rPr>
              <a:t>Jarić</a:t>
            </a:r>
            <a:r>
              <a:rPr lang="en-CA" sz="1200" b="0" i="0" u="none" strike="noStrike" dirty="0">
                <a:solidFill>
                  <a:srgbClr val="222222"/>
                </a:solidFill>
                <a:effectLst/>
                <a:latin typeface="Arial" panose="020B0604020202020204" pitchFamily="34" charset="0"/>
              </a:rPr>
              <a:t>, I. (2022). Big-data approaches lead to an increased understanding of the ecology of animal movement. </a:t>
            </a:r>
            <a:r>
              <a:rPr lang="en-CA" sz="1200" b="0" i="1" u="none" strike="noStrike" dirty="0">
                <a:solidFill>
                  <a:srgbClr val="222222"/>
                </a:solidFill>
                <a:effectLst/>
                <a:latin typeface="Arial" panose="020B0604020202020204" pitchFamily="34" charset="0"/>
              </a:rPr>
              <a:t>Science</a:t>
            </a:r>
            <a:r>
              <a:rPr lang="en-CA" sz="1200" b="0" i="0" u="none" strike="noStrike" dirty="0">
                <a:solidFill>
                  <a:srgbClr val="222222"/>
                </a:solidFill>
                <a:effectLst/>
                <a:latin typeface="Arial" panose="020B0604020202020204" pitchFamily="34" charset="0"/>
              </a:rPr>
              <a:t>, </a:t>
            </a:r>
            <a:r>
              <a:rPr lang="en-CA" sz="1200" b="0" i="1" u="none" strike="noStrike" dirty="0">
                <a:solidFill>
                  <a:srgbClr val="222222"/>
                </a:solidFill>
                <a:effectLst/>
                <a:latin typeface="Arial" panose="020B0604020202020204" pitchFamily="34" charset="0"/>
              </a:rPr>
              <a:t>375</a:t>
            </a:r>
            <a:r>
              <a:rPr lang="en-CA" sz="1200" b="0" i="0" u="none" strike="noStrike" dirty="0">
                <a:solidFill>
                  <a:srgbClr val="222222"/>
                </a:solidFill>
                <a:effectLst/>
                <a:latin typeface="Arial" panose="020B0604020202020204" pitchFamily="34" charset="0"/>
              </a:rPr>
              <a:t>(6582), eabg1780.</a:t>
            </a:r>
            <a:endParaRPr lang="en-US" sz="1200" dirty="0"/>
          </a:p>
        </p:txBody>
      </p:sp>
    </p:spTree>
    <p:extLst>
      <p:ext uri="{BB962C8B-B14F-4D97-AF65-F5344CB8AC3E}">
        <p14:creationId xmlns:p14="http://schemas.microsoft.com/office/powerpoint/2010/main" val="23294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8224B479-7E5D-4A74-A757-E01A5355F724}"/>
              </a:ext>
            </a:extLst>
          </p:cNvPr>
          <p:cNvSpPr/>
          <p:nvPr/>
        </p:nvSpPr>
        <p:spPr>
          <a:xfrm flipV="1">
            <a:off x="5821679" y="975360"/>
            <a:ext cx="5958967" cy="3864222"/>
          </a:xfrm>
          <a:custGeom>
            <a:avLst/>
            <a:gdLst>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24046 w 5924811"/>
              <a:gd name="connsiteY20" fmla="*/ 5684383 h 5846906"/>
              <a:gd name="connsiteX21" fmla="*/ 2734317 w 5924811"/>
              <a:gd name="connsiteY21" fmla="*/ 5690411 h 5846906"/>
              <a:gd name="connsiteX22" fmla="*/ 2740704 w 5924811"/>
              <a:gd name="connsiteY22" fmla="*/ 5702604 h 5846906"/>
              <a:gd name="connsiteX23" fmla="*/ 2885006 w 5924811"/>
              <a:gd name="connsiteY23"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34317 w 5924811"/>
              <a:gd name="connsiteY20" fmla="*/ 5690411 h 5846906"/>
              <a:gd name="connsiteX21" fmla="*/ 2740704 w 5924811"/>
              <a:gd name="connsiteY21" fmla="*/ 5702604 h 5846906"/>
              <a:gd name="connsiteX22" fmla="*/ 2885006 w 5924811"/>
              <a:gd name="connsiteY22"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40715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603556 w 5924811"/>
              <a:gd name="connsiteY18" fmla="*/ 5504990 h 5846906"/>
              <a:gd name="connsiteX19" fmla="*/ 2740715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97613 h 5846906"/>
              <a:gd name="connsiteX8" fmla="*/ 2579744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40715 w 5924811"/>
              <a:gd name="connsiteY7" fmla="*/ 197613 h 5846906"/>
              <a:gd name="connsiteX8" fmla="*/ 2579744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40715 w 5924811"/>
              <a:gd name="connsiteY7" fmla="*/ 197613 h 5846906"/>
              <a:gd name="connsiteX8" fmla="*/ 2601176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24811" h="5846906">
                <a:moveTo>
                  <a:pt x="2885006" y="5846906"/>
                </a:moveTo>
                <a:lnTo>
                  <a:pt x="5780509" y="5846906"/>
                </a:lnTo>
                <a:cubicBezTo>
                  <a:pt x="5860205" y="5846906"/>
                  <a:pt x="5924811" y="5782300"/>
                  <a:pt x="5924811" y="5702604"/>
                </a:cubicBezTo>
                <a:lnTo>
                  <a:pt x="5924811" y="144302"/>
                </a:lnTo>
                <a:cubicBezTo>
                  <a:pt x="5924811" y="64606"/>
                  <a:pt x="5860205" y="0"/>
                  <a:pt x="5780509" y="0"/>
                </a:cubicBezTo>
                <a:lnTo>
                  <a:pt x="2885006" y="0"/>
                </a:lnTo>
                <a:cubicBezTo>
                  <a:pt x="2805310" y="0"/>
                  <a:pt x="2740704" y="64606"/>
                  <a:pt x="2740704" y="144302"/>
                </a:cubicBezTo>
                <a:cubicBezTo>
                  <a:pt x="2740708" y="162072"/>
                  <a:pt x="2740711" y="179843"/>
                  <a:pt x="2740715" y="197613"/>
                </a:cubicBezTo>
                <a:cubicBezTo>
                  <a:pt x="2740715" y="277309"/>
                  <a:pt x="2680872" y="341915"/>
                  <a:pt x="2601176" y="341915"/>
                </a:cubicBezTo>
                <a:lnTo>
                  <a:pt x="912314" y="341915"/>
                </a:lnTo>
                <a:lnTo>
                  <a:pt x="144297" y="357288"/>
                </a:lnTo>
                <a:cubicBezTo>
                  <a:pt x="84525" y="357288"/>
                  <a:pt x="33242" y="389212"/>
                  <a:pt x="11335" y="434708"/>
                </a:cubicBezTo>
                <a:lnTo>
                  <a:pt x="0" y="484027"/>
                </a:lnTo>
                <a:lnTo>
                  <a:pt x="0" y="5366747"/>
                </a:lnTo>
                <a:lnTo>
                  <a:pt x="11335" y="5416067"/>
                </a:lnTo>
                <a:cubicBezTo>
                  <a:pt x="33242" y="5461563"/>
                  <a:pt x="84525" y="5493487"/>
                  <a:pt x="144297" y="5493487"/>
                </a:cubicBezTo>
                <a:lnTo>
                  <a:pt x="443107" y="5504990"/>
                </a:lnTo>
                <a:lnTo>
                  <a:pt x="2603556" y="5504990"/>
                </a:lnTo>
                <a:cubicBezTo>
                  <a:pt x="2683252" y="5504990"/>
                  <a:pt x="2740715" y="5569596"/>
                  <a:pt x="2740715" y="5649292"/>
                </a:cubicBezTo>
                <a:cubicBezTo>
                  <a:pt x="2740711" y="5667063"/>
                  <a:pt x="2740708" y="5684833"/>
                  <a:pt x="2740704" y="5702604"/>
                </a:cubicBezTo>
                <a:cubicBezTo>
                  <a:pt x="2740704" y="5782300"/>
                  <a:pt x="2805310" y="5846906"/>
                  <a:pt x="2885006" y="5846906"/>
                </a:cubicBezTo>
                <a:close/>
              </a:path>
            </a:pathLst>
          </a:custGeom>
          <a:solidFill>
            <a:srgbClr val="9DCCE1"/>
          </a:solidFill>
          <a:ln w="38100">
            <a:solidFill>
              <a:srgbClr val="6BB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i</a:t>
            </a:r>
            <a:endParaRPr lang="en-US" dirty="0"/>
          </a:p>
        </p:txBody>
      </p:sp>
      <p:pic>
        <p:nvPicPr>
          <p:cNvPr id="29" name="Picture 28">
            <a:extLst>
              <a:ext uri="{FF2B5EF4-FFF2-40B4-BE49-F238E27FC236}">
                <a16:creationId xmlns:a16="http://schemas.microsoft.com/office/drawing/2014/main" id="{FE5FFA34-F565-45A8-BC55-7F586E13FE4A}"/>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b="-1"/>
          <a:stretch/>
        </p:blipFill>
        <p:spPr>
          <a:xfrm>
            <a:off x="8750444" y="1089004"/>
            <a:ext cx="2837771" cy="1677166"/>
          </a:xfrm>
          <a:prstGeom prst="rect">
            <a:avLst/>
          </a:prstGeom>
          <a:ln w="28575">
            <a:solidFill>
              <a:schemeClr val="tx1"/>
            </a:solidFill>
          </a:ln>
        </p:spPr>
      </p:pic>
      <p:sp>
        <p:nvSpPr>
          <p:cNvPr id="3" name="Title 2">
            <a:extLst>
              <a:ext uri="{FF2B5EF4-FFF2-40B4-BE49-F238E27FC236}">
                <a16:creationId xmlns:a16="http://schemas.microsoft.com/office/drawing/2014/main" id="{5C13F426-0E2A-4AB5-880D-566E23C67E7E}"/>
              </a:ext>
            </a:extLst>
          </p:cNvPr>
          <p:cNvSpPr>
            <a:spLocks noGrp="1"/>
          </p:cNvSpPr>
          <p:nvPr>
            <p:ph type="title"/>
          </p:nvPr>
        </p:nvSpPr>
        <p:spPr>
          <a:xfrm>
            <a:off x="623947" y="419431"/>
            <a:ext cx="10944109" cy="697654"/>
          </a:xfrm>
        </p:spPr>
        <p:txBody>
          <a:bodyPr/>
          <a:lstStyle/>
          <a:p>
            <a:r>
              <a:rPr lang="en-CA" sz="4000" dirty="0">
                <a:solidFill>
                  <a:schemeClr val="tx1"/>
                </a:solidFill>
              </a:rPr>
              <a:t>Movement modelling</a:t>
            </a:r>
            <a:endParaRPr lang="en-US" sz="4000" dirty="0">
              <a:solidFill>
                <a:schemeClr val="tx1"/>
              </a:solidFill>
            </a:endParaRPr>
          </a:p>
        </p:txBody>
      </p:sp>
      <p:sp>
        <p:nvSpPr>
          <p:cNvPr id="2" name="Slide Number Placeholder 1">
            <a:extLst>
              <a:ext uri="{FF2B5EF4-FFF2-40B4-BE49-F238E27FC236}">
                <a16:creationId xmlns:a16="http://schemas.microsoft.com/office/drawing/2014/main" id="{70988CDF-8C56-4673-ABE7-173EF45D2532}"/>
              </a:ext>
            </a:extLst>
          </p:cNvPr>
          <p:cNvSpPr>
            <a:spLocks noGrp="1"/>
          </p:cNvSpPr>
          <p:nvPr>
            <p:ph type="sldNum" sz="quarter" idx="12"/>
          </p:nvPr>
        </p:nvSpPr>
        <p:spPr/>
        <p:txBody>
          <a:bodyPr/>
          <a:lstStyle/>
          <a:p>
            <a:fld id="{E50A8D5F-7A10-4D19-B2BD-04FE5CA3B31F}" type="slidenum">
              <a:rPr lang="en-US" smtClean="0"/>
              <a:pPr/>
              <a:t>5</a:t>
            </a:fld>
            <a:endParaRPr lang="en-US" dirty="0"/>
          </a:p>
        </p:txBody>
      </p:sp>
      <p:sp>
        <p:nvSpPr>
          <p:cNvPr id="5" name="Rectangle: Rounded Corners 4">
            <a:extLst>
              <a:ext uri="{FF2B5EF4-FFF2-40B4-BE49-F238E27FC236}">
                <a16:creationId xmlns:a16="http://schemas.microsoft.com/office/drawing/2014/main" id="{AF399331-0F68-40CC-ACD3-42FA1A75583B}"/>
              </a:ext>
            </a:extLst>
          </p:cNvPr>
          <p:cNvSpPr/>
          <p:nvPr/>
        </p:nvSpPr>
        <p:spPr>
          <a:xfrm>
            <a:off x="308180" y="2330677"/>
            <a:ext cx="2576264" cy="1086266"/>
          </a:xfrm>
          <a:prstGeom prst="roundRect">
            <a:avLst/>
          </a:prstGeom>
          <a:solidFill>
            <a:srgbClr val="82CBCB"/>
          </a:solidFill>
          <a:ln w="28575">
            <a:solidFill>
              <a:srgbClr val="54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Home range estimation</a:t>
            </a:r>
            <a:endParaRPr lang="en-US" sz="2400" dirty="0">
              <a:latin typeface="Montserrat" pitchFamily="2" charset="0"/>
            </a:endParaRPr>
          </a:p>
        </p:txBody>
      </p:sp>
      <p:sp>
        <p:nvSpPr>
          <p:cNvPr id="6" name="Rectangle: Rounded Corners 5">
            <a:extLst>
              <a:ext uri="{FF2B5EF4-FFF2-40B4-BE49-F238E27FC236}">
                <a16:creationId xmlns:a16="http://schemas.microsoft.com/office/drawing/2014/main" id="{D36E78B2-2929-472B-B5A1-F75BFB9A643B}"/>
              </a:ext>
            </a:extLst>
          </p:cNvPr>
          <p:cNvSpPr/>
          <p:nvPr/>
        </p:nvSpPr>
        <p:spPr>
          <a:xfrm>
            <a:off x="308180" y="4223123"/>
            <a:ext cx="2576264" cy="1086266"/>
          </a:xfrm>
          <a:prstGeom prst="roundRect">
            <a:avLst/>
          </a:prstGeom>
          <a:solidFill>
            <a:srgbClr val="6BB1D1"/>
          </a:solidFill>
          <a:ln w="28575">
            <a:solidFill>
              <a:srgbClr val="3F8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Habitat  &amp; resource selection</a:t>
            </a:r>
            <a:endParaRPr lang="en-US" sz="2400" dirty="0">
              <a:latin typeface="Montserrat" pitchFamily="2" charset="0"/>
            </a:endParaRPr>
          </a:p>
        </p:txBody>
      </p:sp>
      <p:sp>
        <p:nvSpPr>
          <p:cNvPr id="7" name="Rectangle: Rounded Corners 6">
            <a:extLst>
              <a:ext uri="{FF2B5EF4-FFF2-40B4-BE49-F238E27FC236}">
                <a16:creationId xmlns:a16="http://schemas.microsoft.com/office/drawing/2014/main" id="{4514CEB7-4AF8-4D54-8DFC-139F81E9304E}"/>
              </a:ext>
            </a:extLst>
          </p:cNvPr>
          <p:cNvSpPr/>
          <p:nvPr/>
        </p:nvSpPr>
        <p:spPr>
          <a:xfrm>
            <a:off x="5934807" y="1384454"/>
            <a:ext cx="2576264" cy="1086266"/>
          </a:xfrm>
          <a:prstGeom prst="roundRect">
            <a:avLst/>
          </a:prstGeom>
          <a:solidFill>
            <a:srgbClr val="3286BA"/>
          </a:solidFill>
          <a:ln w="28575">
            <a:solidFill>
              <a:srgbClr val="1A5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Movement parameter estimation</a:t>
            </a:r>
            <a:endParaRPr lang="en-US" sz="2400" dirty="0">
              <a:latin typeface="Montserrat" pitchFamily="2" charset="0"/>
            </a:endParaRPr>
          </a:p>
        </p:txBody>
      </p:sp>
      <p:sp>
        <p:nvSpPr>
          <p:cNvPr id="8" name="Rectangle: Rounded Corners 7">
            <a:extLst>
              <a:ext uri="{FF2B5EF4-FFF2-40B4-BE49-F238E27FC236}">
                <a16:creationId xmlns:a16="http://schemas.microsoft.com/office/drawing/2014/main" id="{EBA557F2-0C3A-453F-A89F-912E00EC3131}"/>
              </a:ext>
            </a:extLst>
          </p:cNvPr>
          <p:cNvSpPr/>
          <p:nvPr/>
        </p:nvSpPr>
        <p:spPr>
          <a:xfrm>
            <a:off x="5934807" y="3276900"/>
            <a:ext cx="2576264" cy="1086266"/>
          </a:xfrm>
          <a:prstGeom prst="roundRect">
            <a:avLst/>
          </a:prstGeom>
          <a:solidFill>
            <a:srgbClr val="6868AC"/>
          </a:solidFill>
          <a:ln w="28575">
            <a:solidFill>
              <a:srgbClr val="3D3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Behaviour segmentation</a:t>
            </a:r>
            <a:endParaRPr lang="en-US" sz="2400" dirty="0">
              <a:latin typeface="Montserrat" pitchFamily="2" charset="0"/>
            </a:endParaRPr>
          </a:p>
        </p:txBody>
      </p:sp>
      <p:sp>
        <p:nvSpPr>
          <p:cNvPr id="10" name="Rectangle: Rounded Corners 9">
            <a:extLst>
              <a:ext uri="{FF2B5EF4-FFF2-40B4-BE49-F238E27FC236}">
                <a16:creationId xmlns:a16="http://schemas.microsoft.com/office/drawing/2014/main" id="{5B7D9CE3-CB48-4134-B63A-01CCF3BF5FB1}"/>
              </a:ext>
            </a:extLst>
          </p:cNvPr>
          <p:cNvSpPr/>
          <p:nvPr/>
        </p:nvSpPr>
        <p:spPr>
          <a:xfrm>
            <a:off x="5934807" y="5414837"/>
            <a:ext cx="2576264" cy="1086266"/>
          </a:xfrm>
          <a:prstGeom prst="roundRect">
            <a:avLst/>
          </a:prstGeom>
          <a:solidFill>
            <a:srgbClr val="F09D82"/>
          </a:solidFill>
          <a:ln w="28575">
            <a:solidFill>
              <a:srgbClr val="CC73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Path reconstruction</a:t>
            </a:r>
            <a:endParaRPr lang="en-US" sz="2400" dirty="0">
              <a:latin typeface="Montserrat" pitchFamily="2" charset="0"/>
            </a:endParaRPr>
          </a:p>
        </p:txBody>
      </p:sp>
      <p:pic>
        <p:nvPicPr>
          <p:cNvPr id="1028" name="Picture 4" descr="Details are in the caption following the image">
            <a:extLst>
              <a:ext uri="{FF2B5EF4-FFF2-40B4-BE49-F238E27FC236}">
                <a16:creationId xmlns:a16="http://schemas.microsoft.com/office/drawing/2014/main" id="{74DF5DB3-26E9-4226-8D16-86FE2457816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97035" y="3881962"/>
            <a:ext cx="1770969" cy="17659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D1FB77A3-4CC4-4835-A743-AAEB1A9704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57970" y="4930934"/>
            <a:ext cx="2022718" cy="1800000"/>
          </a:xfrm>
          <a:prstGeom prst="rect">
            <a:avLst/>
          </a:prstGeom>
          <a:ln w="28575">
            <a:solidFill>
              <a:schemeClr val="tx1"/>
            </a:solidFill>
          </a:ln>
        </p:spPr>
      </p:pic>
      <p:pic>
        <p:nvPicPr>
          <p:cNvPr id="42" name="Picture 41">
            <a:extLst>
              <a:ext uri="{FF2B5EF4-FFF2-40B4-BE49-F238E27FC236}">
                <a16:creationId xmlns:a16="http://schemas.microsoft.com/office/drawing/2014/main" id="{D27A8603-08C6-48E6-83EB-B0B80B4DB299}"/>
              </a:ext>
            </a:extLst>
          </p:cNvPr>
          <p:cNvPicPr>
            <a:picLocks noChangeAspect="1"/>
          </p:cNvPicPr>
          <p:nvPr/>
        </p:nvPicPr>
        <p:blipFill>
          <a:blip r:embed="rId6"/>
          <a:stretch>
            <a:fillRect/>
          </a:stretch>
        </p:blipFill>
        <p:spPr>
          <a:xfrm>
            <a:off x="8750444" y="2956033"/>
            <a:ext cx="2726846" cy="1728000"/>
          </a:xfrm>
          <a:prstGeom prst="rect">
            <a:avLst/>
          </a:prstGeom>
          <a:ln w="28575">
            <a:solidFill>
              <a:schemeClr val="tx1"/>
            </a:solidFill>
          </a:ln>
        </p:spPr>
      </p:pic>
      <p:pic>
        <p:nvPicPr>
          <p:cNvPr id="43" name="Picture 42">
            <a:extLst>
              <a:ext uri="{FF2B5EF4-FFF2-40B4-BE49-F238E27FC236}">
                <a16:creationId xmlns:a16="http://schemas.microsoft.com/office/drawing/2014/main" id="{79FC4C3B-309A-4AB3-9CF4-0109C2FED50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3323" t="-677" r="-3663"/>
          <a:stretch/>
        </p:blipFill>
        <p:spPr>
          <a:xfrm>
            <a:off x="3097036" y="2009257"/>
            <a:ext cx="1770970" cy="1728000"/>
          </a:xfrm>
          <a:prstGeom prst="rect">
            <a:avLst/>
          </a:prstGeom>
          <a:ln w="28575">
            <a:solidFill>
              <a:schemeClr val="tx1"/>
            </a:solidFill>
          </a:ln>
        </p:spPr>
      </p:pic>
      <p:sp>
        <p:nvSpPr>
          <p:cNvPr id="15" name="TextShape 4">
            <a:extLst>
              <a:ext uri="{FF2B5EF4-FFF2-40B4-BE49-F238E27FC236}">
                <a16:creationId xmlns:a16="http://schemas.microsoft.com/office/drawing/2014/main" id="{454828FE-790B-4BC7-9236-5A0188D3F985}"/>
              </a:ext>
            </a:extLst>
          </p:cNvPr>
          <p:cNvSpPr txBox="1"/>
          <p:nvPr/>
        </p:nvSpPr>
        <p:spPr>
          <a:xfrm>
            <a:off x="2999977" y="1734969"/>
            <a:ext cx="1645723" cy="246515"/>
          </a:xfrm>
          <a:prstGeom prst="rect">
            <a:avLst/>
          </a:prstGeom>
          <a:noFill/>
          <a:ln>
            <a:noFill/>
          </a:ln>
        </p:spPr>
        <p:txBody>
          <a:bodyPr lIns="81630" tIns="40816" rIns="81630" bIns="40816"/>
          <a:lstStyle/>
          <a:p>
            <a:r>
              <a:rPr lang="en-CA" sz="1300" dirty="0">
                <a:latin typeface="Arial"/>
              </a:rPr>
              <a:t>Nathan et al, 2022</a:t>
            </a:r>
            <a:endParaRPr dirty="0"/>
          </a:p>
        </p:txBody>
      </p:sp>
      <p:sp>
        <p:nvSpPr>
          <p:cNvPr id="16" name="TextShape 4">
            <a:extLst>
              <a:ext uri="{FF2B5EF4-FFF2-40B4-BE49-F238E27FC236}">
                <a16:creationId xmlns:a16="http://schemas.microsoft.com/office/drawing/2014/main" id="{2A3A22E5-4FB3-41BB-A1D3-37921424063A}"/>
              </a:ext>
            </a:extLst>
          </p:cNvPr>
          <p:cNvSpPr txBox="1"/>
          <p:nvPr/>
        </p:nvSpPr>
        <p:spPr>
          <a:xfrm>
            <a:off x="9302286" y="6415369"/>
            <a:ext cx="1645723" cy="246515"/>
          </a:xfrm>
          <a:prstGeom prst="rect">
            <a:avLst/>
          </a:prstGeom>
          <a:noFill/>
          <a:ln>
            <a:noFill/>
          </a:ln>
        </p:spPr>
        <p:txBody>
          <a:bodyPr lIns="81630" tIns="40816" rIns="81630" bIns="40816"/>
          <a:lstStyle/>
          <a:p>
            <a:r>
              <a:rPr lang="en-CA" sz="1300" dirty="0">
                <a:latin typeface="Arial"/>
              </a:rPr>
              <a:t>Nathan et al, 2022</a:t>
            </a:r>
            <a:endParaRPr dirty="0"/>
          </a:p>
        </p:txBody>
      </p:sp>
      <p:sp>
        <p:nvSpPr>
          <p:cNvPr id="17" name="TextShape 4">
            <a:extLst>
              <a:ext uri="{FF2B5EF4-FFF2-40B4-BE49-F238E27FC236}">
                <a16:creationId xmlns:a16="http://schemas.microsoft.com/office/drawing/2014/main" id="{056F17D8-11D7-4232-BC45-0495DC393C56}"/>
              </a:ext>
            </a:extLst>
          </p:cNvPr>
          <p:cNvSpPr txBox="1"/>
          <p:nvPr/>
        </p:nvSpPr>
        <p:spPr>
          <a:xfrm>
            <a:off x="2999977" y="5697451"/>
            <a:ext cx="1645723" cy="246515"/>
          </a:xfrm>
          <a:prstGeom prst="rect">
            <a:avLst/>
          </a:prstGeom>
          <a:noFill/>
          <a:ln>
            <a:noFill/>
          </a:ln>
        </p:spPr>
        <p:txBody>
          <a:bodyPr lIns="81630" tIns="40816" rIns="81630" bIns="40816"/>
          <a:lstStyle/>
          <a:p>
            <a:r>
              <a:rPr lang="en-CA" sz="1300" dirty="0" err="1">
                <a:latin typeface="Arial"/>
              </a:rPr>
              <a:t>Michelot</a:t>
            </a:r>
            <a:r>
              <a:rPr lang="en-CA" sz="1300" dirty="0">
                <a:latin typeface="Arial"/>
              </a:rPr>
              <a:t> et al. 2017</a:t>
            </a:r>
            <a:endParaRPr dirty="0"/>
          </a:p>
        </p:txBody>
      </p:sp>
      <p:sp>
        <p:nvSpPr>
          <p:cNvPr id="18" name="TextShape 4">
            <a:extLst>
              <a:ext uri="{FF2B5EF4-FFF2-40B4-BE49-F238E27FC236}">
                <a16:creationId xmlns:a16="http://schemas.microsoft.com/office/drawing/2014/main" id="{73CC9D3A-BF8D-43DF-8E79-04F75B7111DA}"/>
              </a:ext>
            </a:extLst>
          </p:cNvPr>
          <p:cNvSpPr txBox="1"/>
          <p:nvPr/>
        </p:nvSpPr>
        <p:spPr>
          <a:xfrm>
            <a:off x="9922333" y="4449035"/>
            <a:ext cx="1645723" cy="246515"/>
          </a:xfrm>
          <a:prstGeom prst="rect">
            <a:avLst/>
          </a:prstGeom>
          <a:noFill/>
          <a:ln>
            <a:noFill/>
          </a:ln>
        </p:spPr>
        <p:txBody>
          <a:bodyPr lIns="81630" tIns="40816" rIns="81630" bIns="40816"/>
          <a:lstStyle/>
          <a:p>
            <a:r>
              <a:rPr lang="en-CA" sz="1300" dirty="0" err="1">
                <a:latin typeface="Arial"/>
              </a:rPr>
              <a:t>Michelot</a:t>
            </a:r>
            <a:r>
              <a:rPr lang="en-CA" sz="1300" dirty="0">
                <a:latin typeface="Arial"/>
              </a:rPr>
              <a:t> et al. 2017</a:t>
            </a:r>
            <a:endParaRPr dirty="0"/>
          </a:p>
        </p:txBody>
      </p:sp>
    </p:spTree>
    <p:extLst>
      <p:ext uri="{BB962C8B-B14F-4D97-AF65-F5344CB8AC3E}">
        <p14:creationId xmlns:p14="http://schemas.microsoft.com/office/powerpoint/2010/main" val="237740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504F9069-4B87-C65F-1410-8E4AD7AC293E}"/>
              </a:ext>
            </a:extLst>
          </p:cNvPr>
          <p:cNvSpPr>
            <a:spLocks noGrp="1"/>
          </p:cNvSpPr>
          <p:nvPr>
            <p:ph type="title"/>
          </p:nvPr>
        </p:nvSpPr>
        <p:spPr>
          <a:xfrm>
            <a:off x="623947" y="419431"/>
            <a:ext cx="10944109" cy="697654"/>
          </a:xfrm>
        </p:spPr>
        <p:txBody>
          <a:bodyPr/>
          <a:lstStyle/>
          <a:p>
            <a:r>
              <a:rPr lang="en-CA" sz="4000" dirty="0">
                <a:solidFill>
                  <a:schemeClr val="tx1"/>
                </a:solidFill>
              </a:rPr>
              <a:t>Why behaviour ?</a:t>
            </a:r>
            <a:endParaRPr lang="en-US" sz="4000" dirty="0">
              <a:solidFill>
                <a:schemeClr val="tx1"/>
              </a:solidFill>
            </a:endParaRPr>
          </a:p>
        </p:txBody>
      </p:sp>
      <p:sp>
        <p:nvSpPr>
          <p:cNvPr id="9" name="Rectangle: Rounded Corners 5">
            <a:extLst>
              <a:ext uri="{FF2B5EF4-FFF2-40B4-BE49-F238E27FC236}">
                <a16:creationId xmlns:a16="http://schemas.microsoft.com/office/drawing/2014/main" id="{454DD02E-CAA0-74B6-AA88-3AE89700DCD0}"/>
              </a:ext>
            </a:extLst>
          </p:cNvPr>
          <p:cNvSpPr/>
          <p:nvPr/>
        </p:nvSpPr>
        <p:spPr>
          <a:xfrm>
            <a:off x="251030" y="2885867"/>
            <a:ext cx="2576264" cy="1086266"/>
          </a:xfrm>
          <a:prstGeom prst="roundRect">
            <a:avLst/>
          </a:prstGeom>
          <a:solidFill>
            <a:srgbClr val="6BB1D1"/>
          </a:solidFill>
          <a:ln w="28575">
            <a:solidFill>
              <a:srgbClr val="3F8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Energy Expenditure</a:t>
            </a:r>
            <a:endParaRPr lang="en-US" sz="2400" dirty="0">
              <a:latin typeface="Montserrat" pitchFamily="2" charset="0"/>
            </a:endParaRPr>
          </a:p>
        </p:txBody>
      </p:sp>
      <p:sp>
        <p:nvSpPr>
          <p:cNvPr id="11" name="TextBox 10">
            <a:extLst>
              <a:ext uri="{FF2B5EF4-FFF2-40B4-BE49-F238E27FC236}">
                <a16:creationId xmlns:a16="http://schemas.microsoft.com/office/drawing/2014/main" id="{B01132D3-5982-A607-9998-6854153C94D3}"/>
              </a:ext>
            </a:extLst>
          </p:cNvPr>
          <p:cNvSpPr txBox="1"/>
          <p:nvPr/>
        </p:nvSpPr>
        <p:spPr>
          <a:xfrm>
            <a:off x="3147764" y="4543425"/>
            <a:ext cx="2171700" cy="369332"/>
          </a:xfrm>
          <a:prstGeom prst="rect">
            <a:avLst/>
          </a:prstGeom>
          <a:noFill/>
        </p:spPr>
        <p:txBody>
          <a:bodyPr wrap="square">
            <a:spAutoFit/>
          </a:bodyPr>
          <a:lstStyle/>
          <a:p>
            <a:r>
              <a:rPr lang="en-CA" sz="1800" dirty="0">
                <a:latin typeface="Arial"/>
              </a:rPr>
              <a:t>McRae et al. 2024</a:t>
            </a:r>
            <a:endParaRPr lang="en-CA" dirty="0"/>
          </a:p>
        </p:txBody>
      </p:sp>
      <p:pic>
        <p:nvPicPr>
          <p:cNvPr id="13" name="Picture 12">
            <a:extLst>
              <a:ext uri="{FF2B5EF4-FFF2-40B4-BE49-F238E27FC236}">
                <a16:creationId xmlns:a16="http://schemas.microsoft.com/office/drawing/2014/main" id="{E6D8AAC4-7837-EA55-2257-F84ACF707054}"/>
              </a:ext>
            </a:extLst>
          </p:cNvPr>
          <p:cNvPicPr>
            <a:picLocks noChangeAspect="1"/>
          </p:cNvPicPr>
          <p:nvPr/>
        </p:nvPicPr>
        <p:blipFill>
          <a:blip r:embed="rId3">
            <a:alphaModFix amt="85000"/>
          </a:blip>
          <a:stretch>
            <a:fillRect/>
          </a:stretch>
        </p:blipFill>
        <p:spPr>
          <a:xfrm>
            <a:off x="3090614" y="2314575"/>
            <a:ext cx="2228850" cy="2228850"/>
          </a:xfrm>
          <a:prstGeom prst="rect">
            <a:avLst/>
          </a:prstGeom>
          <a:ln w="28575">
            <a:solidFill>
              <a:schemeClr val="tx1"/>
            </a:solidFill>
          </a:ln>
        </p:spPr>
      </p:pic>
      <p:sp>
        <p:nvSpPr>
          <p:cNvPr id="16" name="Rectangle: Rounded Corners 7">
            <a:extLst>
              <a:ext uri="{FF2B5EF4-FFF2-40B4-BE49-F238E27FC236}">
                <a16:creationId xmlns:a16="http://schemas.microsoft.com/office/drawing/2014/main" id="{70BA6111-998E-8058-C6A8-5B2937D19023}"/>
              </a:ext>
            </a:extLst>
          </p:cNvPr>
          <p:cNvSpPr/>
          <p:nvPr/>
        </p:nvSpPr>
        <p:spPr>
          <a:xfrm>
            <a:off x="6798753" y="2885867"/>
            <a:ext cx="2576264" cy="1086266"/>
          </a:xfrm>
          <a:prstGeom prst="roundRect">
            <a:avLst/>
          </a:prstGeom>
          <a:solidFill>
            <a:srgbClr val="6868AC"/>
          </a:solidFill>
          <a:ln w="28575">
            <a:solidFill>
              <a:srgbClr val="3D3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Conservation studies</a:t>
            </a:r>
            <a:endParaRPr lang="en-US" sz="2400" dirty="0">
              <a:latin typeface="Montserrat" pitchFamily="2" charset="0"/>
            </a:endParaRPr>
          </a:p>
        </p:txBody>
      </p:sp>
      <p:pic>
        <p:nvPicPr>
          <p:cNvPr id="18" name="Picture 17" descr="A map of the south america with a map of the north and the south&#10;&#10;Description automatically generated with medium confidence">
            <a:extLst>
              <a:ext uri="{FF2B5EF4-FFF2-40B4-BE49-F238E27FC236}">
                <a16:creationId xmlns:a16="http://schemas.microsoft.com/office/drawing/2014/main" id="{7C5F4857-1C44-9CC1-912E-95FD5E0B23B3}"/>
              </a:ext>
            </a:extLst>
          </p:cNvPr>
          <p:cNvPicPr>
            <a:picLocks noChangeAspect="1"/>
          </p:cNvPicPr>
          <p:nvPr/>
        </p:nvPicPr>
        <p:blipFill>
          <a:blip r:embed="rId4"/>
          <a:stretch>
            <a:fillRect/>
          </a:stretch>
        </p:blipFill>
        <p:spPr>
          <a:xfrm>
            <a:off x="9526208" y="2286000"/>
            <a:ext cx="2245483" cy="2228850"/>
          </a:xfrm>
          <a:prstGeom prst="rect">
            <a:avLst/>
          </a:prstGeom>
          <a:ln w="28575">
            <a:solidFill>
              <a:schemeClr val="tx1"/>
            </a:solidFill>
          </a:ln>
        </p:spPr>
      </p:pic>
      <p:sp>
        <p:nvSpPr>
          <p:cNvPr id="19" name="TextBox 18">
            <a:extLst>
              <a:ext uri="{FF2B5EF4-FFF2-40B4-BE49-F238E27FC236}">
                <a16:creationId xmlns:a16="http://schemas.microsoft.com/office/drawing/2014/main" id="{1DF25717-0647-DBB0-F9E6-C25AD66049E4}"/>
              </a:ext>
            </a:extLst>
          </p:cNvPr>
          <p:cNvSpPr txBox="1"/>
          <p:nvPr/>
        </p:nvSpPr>
        <p:spPr>
          <a:xfrm>
            <a:off x="9563100" y="4572000"/>
            <a:ext cx="2171700" cy="369332"/>
          </a:xfrm>
          <a:prstGeom prst="rect">
            <a:avLst/>
          </a:prstGeom>
          <a:noFill/>
        </p:spPr>
        <p:txBody>
          <a:bodyPr wrap="square">
            <a:spAutoFit/>
          </a:bodyPr>
          <a:lstStyle/>
          <a:p>
            <a:r>
              <a:rPr lang="en-CA" sz="1800" dirty="0">
                <a:latin typeface="Arial"/>
              </a:rPr>
              <a:t>Barbour et al. 2022</a:t>
            </a:r>
            <a:endParaRPr lang="en-CA" dirty="0"/>
          </a:p>
        </p:txBody>
      </p:sp>
    </p:spTree>
    <p:extLst>
      <p:ext uri="{BB962C8B-B14F-4D97-AF65-F5344CB8AC3E}">
        <p14:creationId xmlns:p14="http://schemas.microsoft.com/office/powerpoint/2010/main" val="399817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6"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C827A5F-B9DC-462F-B82E-E9BFA253088D}"/>
              </a:ext>
            </a:extLst>
          </p:cNvPr>
          <p:cNvSpPr>
            <a:spLocks noGrp="1"/>
          </p:cNvSpPr>
          <p:nvPr>
            <p:ph idx="1"/>
          </p:nvPr>
        </p:nvSpPr>
        <p:spPr/>
        <p:txBody>
          <a:bodyPr/>
          <a:lstStyle/>
          <a:p>
            <a:r>
              <a:rPr lang="en-CA" dirty="0"/>
              <a:t>Underlying biological process is hidden</a:t>
            </a:r>
          </a:p>
          <a:p>
            <a:pPr lvl="1"/>
            <a:r>
              <a:rPr lang="en-CA" dirty="0"/>
              <a:t>Observation is conditional on latent process</a:t>
            </a:r>
          </a:p>
          <a:p>
            <a:pPr lvl="2"/>
            <a:r>
              <a:rPr lang="en-CA" dirty="0"/>
              <a:t>Behaviour state vs location data</a:t>
            </a:r>
          </a:p>
          <a:p>
            <a:endParaRPr lang="en-CA" dirty="0"/>
          </a:p>
          <a:p>
            <a:endParaRPr lang="en-CA" dirty="0"/>
          </a:p>
        </p:txBody>
      </p:sp>
      <p:sp>
        <p:nvSpPr>
          <p:cNvPr id="8" name="Title 2">
            <a:extLst>
              <a:ext uri="{FF2B5EF4-FFF2-40B4-BE49-F238E27FC236}">
                <a16:creationId xmlns:a16="http://schemas.microsoft.com/office/drawing/2014/main" id="{1C44629E-56A6-4F5E-83AA-B33C3DB623A5}"/>
              </a:ext>
            </a:extLst>
          </p:cNvPr>
          <p:cNvSpPr txBox="1">
            <a:spLocks/>
          </p:cNvSpPr>
          <p:nvPr/>
        </p:nvSpPr>
        <p:spPr>
          <a:xfrm>
            <a:off x="623947" y="419431"/>
            <a:ext cx="10944109" cy="697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Montserrat" pitchFamily="2" charset="77"/>
              </a:rPr>
              <a:t>Hidden Markov models: motivations</a:t>
            </a:r>
            <a:endParaRPr lang="en-US" sz="4000" b="1" dirty="0">
              <a:latin typeface="Montserrat" pitchFamily="2" charset="77"/>
            </a:endParaRPr>
          </a:p>
        </p:txBody>
      </p:sp>
      <p:pic>
        <p:nvPicPr>
          <p:cNvPr id="59" name="Picture 58" descr="A fish and a fishing line&#10;&#10;Description automatically generated with medium confidence">
            <a:extLst>
              <a:ext uri="{FF2B5EF4-FFF2-40B4-BE49-F238E27FC236}">
                <a16:creationId xmlns:a16="http://schemas.microsoft.com/office/drawing/2014/main" id="{6C5CE15E-DC4F-2ECC-5709-BC7E9878C906}"/>
              </a:ext>
            </a:extLst>
          </p:cNvPr>
          <p:cNvPicPr>
            <a:picLocks noChangeAspect="1"/>
          </p:cNvPicPr>
          <p:nvPr/>
        </p:nvPicPr>
        <p:blipFill>
          <a:blip r:embed="rId3"/>
          <a:stretch>
            <a:fillRect/>
          </a:stretch>
        </p:blipFill>
        <p:spPr>
          <a:xfrm>
            <a:off x="7196401" y="2193790"/>
            <a:ext cx="3532559" cy="3157894"/>
          </a:xfrm>
          <a:prstGeom prst="rect">
            <a:avLst/>
          </a:prstGeom>
        </p:spPr>
      </p:pic>
      <p:pic>
        <p:nvPicPr>
          <p:cNvPr id="61" name="Picture 60" descr="A diagram of a fish&#10;&#10;Description automatically generated">
            <a:extLst>
              <a:ext uri="{FF2B5EF4-FFF2-40B4-BE49-F238E27FC236}">
                <a16:creationId xmlns:a16="http://schemas.microsoft.com/office/drawing/2014/main" id="{A98EB620-90F7-B529-073B-F51AD33699A1}"/>
              </a:ext>
            </a:extLst>
          </p:cNvPr>
          <p:cNvPicPr>
            <a:picLocks noChangeAspect="1"/>
          </p:cNvPicPr>
          <p:nvPr/>
        </p:nvPicPr>
        <p:blipFill>
          <a:blip r:embed="rId4"/>
          <a:stretch>
            <a:fillRect/>
          </a:stretch>
        </p:blipFill>
        <p:spPr>
          <a:xfrm>
            <a:off x="7196401" y="2193790"/>
            <a:ext cx="4238927" cy="3142654"/>
          </a:xfrm>
          <a:prstGeom prst="rect">
            <a:avLst/>
          </a:prstGeom>
        </p:spPr>
      </p:pic>
      <p:sp>
        <p:nvSpPr>
          <p:cNvPr id="63" name="Rectangle 62">
            <a:extLst>
              <a:ext uri="{FF2B5EF4-FFF2-40B4-BE49-F238E27FC236}">
                <a16:creationId xmlns:a16="http://schemas.microsoft.com/office/drawing/2014/main" id="{E2F1AA88-9F1D-5819-68EF-E73BA2F8512A}"/>
              </a:ext>
            </a:extLst>
          </p:cNvPr>
          <p:cNvSpPr/>
          <p:nvPr/>
        </p:nvSpPr>
        <p:spPr>
          <a:xfrm>
            <a:off x="9418320" y="3200400"/>
            <a:ext cx="548640" cy="335280"/>
          </a:xfrm>
          <a:prstGeom prst="rect">
            <a:avLst/>
          </a:prstGeom>
          <a:solidFill>
            <a:srgbClr val="EBF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63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US" cap="all" dirty="0">
                <a:solidFill>
                  <a:srgbClr val="000000"/>
                </a:solidFill>
              </a:rPr>
              <a:t>Hidden Markov Models</a:t>
            </a:r>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8</a:t>
            </a:fld>
            <a:endParaRPr lang="en-US" dirty="0"/>
          </a:p>
        </p:txBody>
      </p:sp>
    </p:spTree>
    <p:extLst>
      <p:ext uri="{BB962C8B-B14F-4D97-AF65-F5344CB8AC3E}">
        <p14:creationId xmlns:p14="http://schemas.microsoft.com/office/powerpoint/2010/main" val="752969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D78337F2-DFBD-4A54-B29B-2DC132056C63}"/>
              </a:ext>
            </a:extLst>
          </p:cNvPr>
          <p:cNvSpPr>
            <a:spLocks noGrp="1"/>
          </p:cNvSpPr>
          <p:nvPr>
            <p:ph idx="1"/>
          </p:nvPr>
        </p:nvSpPr>
        <p:spPr/>
        <p:txBody>
          <a:bodyPr/>
          <a:lstStyle/>
          <a:p>
            <a:r>
              <a:rPr lang="en-CA" dirty="0"/>
              <a:t>Underlying biological process is hidden</a:t>
            </a:r>
          </a:p>
          <a:p>
            <a:pPr lvl="1"/>
            <a:r>
              <a:rPr lang="en-CA" dirty="0"/>
              <a:t>Finite mixture model</a:t>
            </a:r>
          </a:p>
          <a:p>
            <a:pPr lvl="2"/>
            <a:endParaRPr lang="en-CA" dirty="0"/>
          </a:p>
          <a:p>
            <a:pPr lvl="2"/>
            <a:endParaRPr lang="en-CA" dirty="0"/>
          </a:p>
          <a:p>
            <a:r>
              <a:rPr lang="en-CA" dirty="0"/>
              <a:t>Latent process is autocorrelated</a:t>
            </a:r>
          </a:p>
          <a:p>
            <a:pPr lvl="1"/>
            <a:r>
              <a:rPr lang="en-CA" dirty="0"/>
              <a:t>Markov chain</a:t>
            </a:r>
          </a:p>
          <a:p>
            <a:pPr lvl="2"/>
            <a:endParaRPr lang="en-CA" dirty="0"/>
          </a:p>
        </p:txBody>
      </p:sp>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normAutofit/>
          </a:bodyPr>
          <a:lstStyle/>
          <a:p>
            <a:r>
              <a:rPr lang="en-CA" sz="3600" b="1" dirty="0">
                <a:latin typeface="Montserrat" pitchFamily="2" charset="77"/>
              </a:rPr>
              <a:t>Hidden Markov models - Solution</a:t>
            </a:r>
          </a:p>
        </p:txBody>
      </p:sp>
      <p:pic>
        <p:nvPicPr>
          <p:cNvPr id="1028" name="Picture 4" descr="Marketing Analytics through Markov Chain | by Ridhima Kumar | Towards Data  Science">
            <a:extLst>
              <a:ext uri="{FF2B5EF4-FFF2-40B4-BE49-F238E27FC236}">
                <a16:creationId xmlns:a16="http://schemas.microsoft.com/office/drawing/2014/main" id="{23B69B26-D422-4992-B604-1980A82031FD}"/>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64090" y="3543567"/>
            <a:ext cx="3442262" cy="34503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27BA3FD-8D54-4005-876D-41BF339EFDC5}"/>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l="2740" t="16957" r="6153"/>
          <a:stretch/>
        </p:blipFill>
        <p:spPr>
          <a:xfrm>
            <a:off x="7610474" y="1378280"/>
            <a:ext cx="4371976" cy="2396954"/>
          </a:xfrm>
          <a:prstGeom prst="rect">
            <a:avLst/>
          </a:prstGeom>
        </p:spPr>
      </p:pic>
      <p:pic>
        <p:nvPicPr>
          <p:cNvPr id="23" name="Picture 22">
            <a:extLst>
              <a:ext uri="{FF2B5EF4-FFF2-40B4-BE49-F238E27FC236}">
                <a16:creationId xmlns:a16="http://schemas.microsoft.com/office/drawing/2014/main" id="{07934112-8362-468C-9DB9-A5B76D1E3538}"/>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l="2938" t="17510" r="5955" b="2524"/>
          <a:stretch/>
        </p:blipFill>
        <p:spPr>
          <a:xfrm>
            <a:off x="7610475" y="1403638"/>
            <a:ext cx="4371975" cy="2308139"/>
          </a:xfrm>
          <a:prstGeom prst="rect">
            <a:avLst/>
          </a:prstGeom>
        </p:spPr>
      </p:pic>
      <p:sp>
        <p:nvSpPr>
          <p:cNvPr id="13" name="Slide Number Placeholder 2">
            <a:extLst>
              <a:ext uri="{FF2B5EF4-FFF2-40B4-BE49-F238E27FC236}">
                <a16:creationId xmlns:a16="http://schemas.microsoft.com/office/drawing/2014/main" id="{036488B1-3761-49D0-8AEE-5AE33C6A8CC2}"/>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9</a:t>
            </a:fld>
            <a:endParaRPr lang="en-US" dirty="0"/>
          </a:p>
        </p:txBody>
      </p:sp>
    </p:spTree>
    <p:extLst>
      <p:ext uri="{BB962C8B-B14F-4D97-AF65-F5344CB8AC3E}">
        <p14:creationId xmlns:p14="http://schemas.microsoft.com/office/powerpoint/2010/main" val="262587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animEffect transition="in" filter="fade">
                                      <p:cBhvr>
                                        <p:cTn id="15" dur="500"/>
                                        <p:tgtEl>
                                          <p:spTgt spid="16">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16">
                                            <p:txEl>
                                              <p:pRg st="4" end="4"/>
                                            </p:txEl>
                                          </p:spTgt>
                                        </p:tgtEl>
                                        <p:attrNameLst>
                                          <p:attrName>style.opacity</p:attrName>
                                        </p:attrNameLst>
                                      </p:cBhvr>
                                      <p:to>
                                        <p:strVal val="0.1"/>
                                      </p:to>
                                    </p:set>
                                    <p:animEffect filter="image" prLst="opacity: 0.1">
                                      <p:cBhvr rctx="IE">
                                        <p:cTn id="20" dur="indefinite"/>
                                        <p:tgtEl>
                                          <p:spTgt spid="16">
                                            <p:txEl>
                                              <p:pRg st="4" end="4"/>
                                            </p:txEl>
                                          </p:spTgt>
                                        </p:tgtEl>
                                      </p:cBhvr>
                                    </p:animEffect>
                                  </p:childTnLst>
                                </p:cTn>
                              </p:par>
                              <p:par>
                                <p:cTn id="21" presetID="9" presetClass="emph" presetSubtype="0" nodeType="withEffect">
                                  <p:stCondLst>
                                    <p:cond delay="0"/>
                                  </p:stCondLst>
                                  <p:childTnLst>
                                    <p:set>
                                      <p:cBhvr>
                                        <p:cTn id="22" dur="indefinite"/>
                                        <p:tgtEl>
                                          <p:spTgt spid="16">
                                            <p:txEl>
                                              <p:pRg st="5" end="5"/>
                                            </p:txEl>
                                          </p:spTgt>
                                        </p:tgtEl>
                                        <p:attrNameLst>
                                          <p:attrName>style.opacity</p:attrName>
                                        </p:attrNameLst>
                                      </p:cBhvr>
                                      <p:to>
                                        <p:strVal val="0.1"/>
                                      </p:to>
                                    </p:set>
                                    <p:animEffect filter="image" prLst="opacity: 0.1">
                                      <p:cBhvr rctx="IE">
                                        <p:cTn id="23" dur="indefinite"/>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3083</Words>
  <Application>Microsoft Macintosh PowerPoint</Application>
  <PresentationFormat>Widescreen</PresentationFormat>
  <Paragraphs>324</Paragraphs>
  <Slides>29</Slides>
  <Notes>22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29</vt:i4>
      </vt:variant>
    </vt:vector>
  </HeadingPairs>
  <TitlesOfParts>
    <vt:vector size="48" baseType="lpstr">
      <vt:lpstr>STSong</vt:lpstr>
      <vt:lpstr>Apple Chancery</vt:lpstr>
      <vt:lpstr>Arial</vt:lpstr>
      <vt:lpstr>Calibri</vt:lpstr>
      <vt:lpstr>Calibri Light</vt:lpstr>
      <vt:lpstr>Cambria</vt:lpstr>
      <vt:lpstr>Cambria Math</vt:lpstr>
      <vt:lpstr>CMU Bright</vt:lpstr>
      <vt:lpstr>CMU Serif</vt:lpstr>
      <vt:lpstr>Helvetica</vt:lpstr>
      <vt:lpstr>KievitWeb</vt:lpstr>
      <vt:lpstr>Latin Modern Math</vt:lpstr>
      <vt:lpstr>Lucida Console</vt:lpstr>
      <vt:lpstr>Montserrat</vt:lpstr>
      <vt:lpstr>Montserrat light</vt:lpstr>
      <vt:lpstr>Open Sans</vt:lpstr>
      <vt:lpstr>Quicksand</vt:lpstr>
      <vt:lpstr>Raleway</vt:lpstr>
      <vt:lpstr>Office Theme</vt:lpstr>
      <vt:lpstr>HMM FOR ANIMAL MOVEMENT TUTORIAL</vt:lpstr>
      <vt:lpstr>HMM OUTLINE</vt:lpstr>
      <vt:lpstr>Motivation </vt:lpstr>
      <vt:lpstr>PowerPoint Presentation</vt:lpstr>
      <vt:lpstr>Movement modelling</vt:lpstr>
      <vt:lpstr>Why behaviour ?</vt:lpstr>
      <vt:lpstr>PowerPoint Presentation</vt:lpstr>
      <vt:lpstr>Hidden Markov Models</vt:lpstr>
      <vt:lpstr>Hidden Markov models - Solution</vt:lpstr>
      <vt:lpstr>Hidden Markov models – Framework</vt:lpstr>
      <vt:lpstr>Hidden Markov models – 2 states </vt:lpstr>
      <vt:lpstr>HMM: Key parameters</vt:lpstr>
      <vt:lpstr>HMM: Likelihood</vt:lpstr>
      <vt:lpstr>Covariates – hidden process</vt:lpstr>
      <vt:lpstr>PowerPoint Presentation</vt:lpstr>
      <vt:lpstr>PowerPoint Presentation</vt:lpstr>
      <vt:lpstr>Correlated Random Walks (Crws) </vt:lpstr>
      <vt:lpstr>Persistence in direction: CRWs</vt:lpstr>
      <vt:lpstr>Movement data-streams: step-length and turning angle</vt:lpstr>
      <vt:lpstr>Modelling step-length and turning angle:</vt:lpstr>
      <vt:lpstr>NARWHAL CASE STUDY</vt:lpstr>
      <vt:lpstr>1. Narwhal data</vt:lpstr>
      <vt:lpstr>Polar bear exercise</vt:lpstr>
      <vt:lpstr>2. Polar bear data</vt:lpstr>
      <vt:lpstr>Tutorial’s objectives</vt:lpstr>
      <vt:lpstr>1. Fitting HMM with momentuHMM</vt:lpstr>
      <vt:lpstr>prepData(data, type = "LL", coordNames = c("lon", "lat"))</vt:lpstr>
      <vt:lpstr>fitHMM(data, …)</vt:lpstr>
      <vt:lpstr>fitHMM(data,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HMM OUTLINE</dc:title>
  <dc:creator>fannydup@student.ubc.ca</dc:creator>
  <cp:lastModifiedBy>fannydup@student.ubc.ca</cp:lastModifiedBy>
  <cp:revision>12</cp:revision>
  <dcterms:created xsi:type="dcterms:W3CDTF">2024-07-05T16:48:58Z</dcterms:created>
  <dcterms:modified xsi:type="dcterms:W3CDTF">2024-07-08T17:21:10Z</dcterms:modified>
</cp:coreProperties>
</file>